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46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990890-263A-494C-A6AF-B346B84CB905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417AD-A584-4613-8AFA-D34666647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17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E417AD-A584-4613-8AFA-D346666474B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290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D3059"/>
          </a:solidFill>
          <a:ln w="15240">
            <a:solidFill>
              <a:srgbClr val="0D305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0">
                <a:solidFill>
                  <a:srgbClr val="181E26"/>
                </a:solidFill>
                <a:latin typeface="Arial"/>
              </a:defRPr>
            </a:pPr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125427"/>
            <a:ext cx="10789920" cy="535531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3000" b="1">
                <a:solidFill>
                  <a:srgbClr val="FFFFFF"/>
                </a:solidFill>
                <a:latin typeface="Arial"/>
              </a:defRPr>
            </a:pPr>
            <a:r>
              <a:t>آزمون‌های مناسب برای داده‌های رتبه‌ای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605153"/>
            <a:ext cx="10607040" cy="289310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1400" b="0">
                <a:solidFill>
                  <a:srgbClr val="DDEDF7"/>
                </a:solidFill>
                <a:latin typeface="Arial"/>
              </a:defRPr>
            </a:pPr>
            <a:r>
              <a:t>Ordinal Data: Decision Tree, Assumptions, and Applied Examples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85800" y="1325880"/>
            <a:ext cx="3246120" cy="914400"/>
          </a:xfrm>
          <a:prstGeom prst="roundRect">
            <a:avLst/>
          </a:prstGeom>
          <a:solidFill>
            <a:srgbClr val="E2F7F7"/>
          </a:solidFill>
          <a:ln w="15240"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800" b="1">
                <a:solidFill>
                  <a:srgbClr val="0D3059"/>
                </a:solidFill>
                <a:latin typeface="Arial"/>
              </a:defRPr>
            </a:pPr>
            <a:r>
              <a:rPr dirty="0" err="1"/>
              <a:t>ماهیت</a:t>
            </a:r>
            <a:r>
              <a:rPr dirty="0"/>
              <a:t> </a:t>
            </a:r>
            <a:r>
              <a:rPr dirty="0" err="1"/>
              <a:t>داده</a:t>
            </a:r>
            <a:r>
              <a:rPr dirty="0"/>
              <a:t> </a:t>
            </a:r>
            <a:r>
              <a:rPr dirty="0" err="1"/>
              <a:t>رتبه‌ای</a:t>
            </a:r>
            <a:endParaRPr dirty="0"/>
          </a:p>
          <a:p>
            <a:pPr algn="ctr" rtl="1">
              <a:defRPr sz="1800" b="1">
                <a:solidFill>
                  <a:srgbClr val="0D3059"/>
                </a:solidFill>
                <a:latin typeface="Arial"/>
              </a:defRPr>
            </a:pPr>
            <a:r>
              <a:rPr dirty="0" err="1"/>
              <a:t>ترتیب</a:t>
            </a:r>
            <a:r>
              <a:rPr dirty="0"/>
              <a:t> </a:t>
            </a:r>
            <a:r>
              <a:rPr dirty="0" err="1"/>
              <a:t>دارد</a:t>
            </a:r>
            <a:r>
              <a:rPr dirty="0"/>
              <a:t>، </a:t>
            </a:r>
            <a:r>
              <a:rPr dirty="0" err="1"/>
              <a:t>فاصله‌ها</a:t>
            </a:r>
            <a:r>
              <a:rPr dirty="0"/>
              <a:t> </a:t>
            </a:r>
            <a:r>
              <a:rPr dirty="0" err="1"/>
              <a:t>الزاماً</a:t>
            </a:r>
            <a:r>
              <a:rPr dirty="0"/>
              <a:t> </a:t>
            </a:r>
            <a:r>
              <a:rPr dirty="0" err="1"/>
              <a:t>برابر</a:t>
            </a:r>
            <a:r>
              <a:rPr dirty="0"/>
              <a:t> </a:t>
            </a:r>
            <a:r>
              <a:rPr dirty="0" err="1"/>
              <a:t>نیستند</a:t>
            </a:r>
            <a:endParaRPr dirty="0"/>
          </a:p>
        </p:txBody>
      </p:sp>
      <p:sp>
        <p:nvSpPr>
          <p:cNvPr id="6" name="Rounded Rectangle 5"/>
          <p:cNvSpPr/>
          <p:nvPr/>
        </p:nvSpPr>
        <p:spPr>
          <a:xfrm>
            <a:off x="4526280" y="1325880"/>
            <a:ext cx="3154680" cy="914400"/>
          </a:xfrm>
          <a:prstGeom prst="roundRect">
            <a:avLst/>
          </a:prstGeom>
          <a:solidFill>
            <a:srgbClr val="E8F0FE"/>
          </a:solidFill>
          <a:ln w="15240">
            <a:solidFill>
              <a:srgbClr val="2563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800" b="1">
                <a:solidFill>
                  <a:srgbClr val="0D3059"/>
                </a:solidFill>
                <a:latin typeface="Arial"/>
              </a:defRPr>
            </a:pPr>
            <a:r>
              <a:t>اصل روش‌شناختی</a:t>
            </a:r>
          </a:p>
          <a:p>
            <a:pPr algn="ctr" rtl="1">
              <a:defRPr sz="1800" b="1">
                <a:solidFill>
                  <a:srgbClr val="0D3059"/>
                </a:solidFill>
                <a:latin typeface="Arial"/>
              </a:defRPr>
            </a:pPr>
            <a:r>
              <a:t>تحلیل بر پایه رتبه‌ها، نه مقدار خام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229600" y="1325880"/>
            <a:ext cx="3246120" cy="914400"/>
          </a:xfrm>
          <a:prstGeom prst="roundRect">
            <a:avLst/>
          </a:prstGeom>
          <a:solidFill>
            <a:srgbClr val="F3EDFF"/>
          </a:solidFill>
          <a:ln w="15240">
            <a:solidFill>
              <a:srgbClr val="6F46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800" b="1">
                <a:solidFill>
                  <a:srgbClr val="0D3059"/>
                </a:solidFill>
                <a:latin typeface="Arial"/>
              </a:defRPr>
            </a:pPr>
            <a:r>
              <a:t>کاربردهای رایج</a:t>
            </a:r>
          </a:p>
          <a:p>
            <a:pPr algn="ctr" rtl="1">
              <a:defRPr sz="1800" b="1">
                <a:solidFill>
                  <a:srgbClr val="0D3059"/>
                </a:solidFill>
                <a:latin typeface="Arial"/>
              </a:defRPr>
            </a:pPr>
            <a:r>
              <a:t>لیکرت، رضایت، اولویت، شدت ادراک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3977639" y="1783080"/>
            <a:ext cx="457201" cy="0"/>
          </a:xfrm>
          <a:prstGeom prst="line">
            <a:avLst/>
          </a:prstGeom>
          <a:ln w="25400">
            <a:solidFill>
              <a:srgbClr val="17899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7726679" y="1783080"/>
            <a:ext cx="457200" cy="0"/>
          </a:xfrm>
          <a:prstGeom prst="line">
            <a:avLst/>
          </a:prstGeom>
          <a:ln w="25400">
            <a:solidFill>
              <a:srgbClr val="17899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22960" y="2803838"/>
            <a:ext cx="10607040" cy="381643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2000" b="1">
                <a:solidFill>
                  <a:srgbClr val="0D3059"/>
                </a:solidFill>
                <a:latin typeface="Arial"/>
              </a:defRPr>
            </a:pPr>
            <a:r>
              <a:rPr dirty="0" err="1"/>
              <a:t>در</a:t>
            </a:r>
            <a:r>
              <a:rPr dirty="0"/>
              <a:t> </a:t>
            </a:r>
            <a:r>
              <a:rPr dirty="0" err="1"/>
              <a:t>این</a:t>
            </a:r>
            <a:r>
              <a:rPr dirty="0"/>
              <a:t> </a:t>
            </a:r>
            <a:r>
              <a:rPr dirty="0" err="1"/>
              <a:t>اسلایدها</a:t>
            </a:r>
            <a:r>
              <a:rPr dirty="0"/>
              <a:t>، </a:t>
            </a:r>
            <a:r>
              <a:rPr dirty="0" err="1"/>
              <a:t>آزمون‌ها</a:t>
            </a:r>
            <a:r>
              <a:rPr dirty="0"/>
              <a:t> </a:t>
            </a:r>
            <a:r>
              <a:rPr dirty="0" err="1"/>
              <a:t>بر</a:t>
            </a:r>
            <a:r>
              <a:rPr dirty="0"/>
              <a:t> </a:t>
            </a:r>
            <a:r>
              <a:rPr dirty="0" err="1"/>
              <a:t>اساس</a:t>
            </a:r>
            <a:r>
              <a:rPr dirty="0"/>
              <a:t> «</a:t>
            </a:r>
            <a:r>
              <a:rPr dirty="0" err="1"/>
              <a:t>هدف</a:t>
            </a:r>
            <a:r>
              <a:rPr dirty="0"/>
              <a:t> </a:t>
            </a:r>
            <a:r>
              <a:rPr dirty="0" err="1"/>
              <a:t>پژوهش</a:t>
            </a:r>
            <a:r>
              <a:rPr dirty="0"/>
              <a:t>» </a:t>
            </a:r>
            <a:r>
              <a:rPr dirty="0" err="1"/>
              <a:t>دسته‌بندی</a:t>
            </a:r>
            <a:r>
              <a:rPr dirty="0"/>
              <a:t> </a:t>
            </a:r>
            <a:r>
              <a:rPr dirty="0" err="1"/>
              <a:t>شده‌اند</a:t>
            </a:r>
            <a:r>
              <a:rPr dirty="0"/>
              <a:t>، </a:t>
            </a:r>
            <a:r>
              <a:rPr dirty="0" err="1"/>
              <a:t>نه</a:t>
            </a:r>
            <a:r>
              <a:rPr dirty="0"/>
              <a:t> </a:t>
            </a:r>
            <a:r>
              <a:rPr dirty="0" err="1"/>
              <a:t>صرفاً</a:t>
            </a:r>
            <a:r>
              <a:rPr dirty="0"/>
              <a:t> </a:t>
            </a:r>
            <a:r>
              <a:rPr dirty="0" err="1"/>
              <a:t>نام</a:t>
            </a:r>
            <a:r>
              <a:rPr dirty="0"/>
              <a:t> </a:t>
            </a:r>
            <a:r>
              <a:rPr dirty="0" err="1"/>
              <a:t>آزمون</a:t>
            </a:r>
            <a:r>
              <a:rPr dirty="0"/>
              <a:t>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31520" y="3749039"/>
            <a:ext cx="1965960" cy="1143000"/>
          </a:xfrm>
          <a:prstGeom prst="roundRect">
            <a:avLst/>
          </a:prstGeom>
          <a:solidFill>
            <a:srgbClr val="E8F7ED"/>
          </a:solidFill>
          <a:ln w="15240">
            <a:solidFill>
              <a:srgbClr val="267E4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1">
                <a:solidFill>
                  <a:srgbClr val="0D3059"/>
                </a:solidFill>
                <a:latin typeface="Arial"/>
              </a:defRPr>
            </a:pPr>
            <a:r>
              <a:t>یک نمونه</a:t>
            </a:r>
          </a:p>
          <a:p>
            <a:pPr algn="ctr" rtl="1">
              <a:defRPr sz="1500" b="1">
                <a:solidFill>
                  <a:srgbClr val="0D3059"/>
                </a:solidFill>
                <a:latin typeface="Arial"/>
              </a:defRPr>
            </a:pPr>
            <a:r>
              <a:t>Wilcoxon / Sign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926080" y="3749039"/>
            <a:ext cx="1965960" cy="1143000"/>
          </a:xfrm>
          <a:prstGeom prst="roundRect">
            <a:avLst/>
          </a:prstGeom>
          <a:solidFill>
            <a:srgbClr val="E8F0FE"/>
          </a:solidFill>
          <a:ln w="15240">
            <a:solidFill>
              <a:srgbClr val="2563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1">
                <a:solidFill>
                  <a:srgbClr val="0D3059"/>
                </a:solidFill>
                <a:latin typeface="Arial"/>
              </a:defRPr>
            </a:pPr>
            <a:r>
              <a:t>دو گروه مستقل</a:t>
            </a:r>
          </a:p>
          <a:p>
            <a:pPr algn="ctr" rtl="1">
              <a:defRPr sz="1500" b="1">
                <a:solidFill>
                  <a:srgbClr val="0D3059"/>
                </a:solidFill>
                <a:latin typeface="Arial"/>
              </a:defRPr>
            </a:pPr>
            <a:r>
              <a:t>Mann–Whitney U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120640" y="3749039"/>
            <a:ext cx="1965960" cy="1143000"/>
          </a:xfrm>
          <a:prstGeom prst="roundRect">
            <a:avLst/>
          </a:prstGeom>
          <a:solidFill>
            <a:srgbClr val="F3EDFF"/>
          </a:solidFill>
          <a:ln w="15240">
            <a:solidFill>
              <a:srgbClr val="6F46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1">
                <a:solidFill>
                  <a:srgbClr val="0D3059"/>
                </a:solidFill>
                <a:latin typeface="Arial"/>
              </a:defRPr>
            </a:pPr>
            <a:r>
              <a:t>دو اندازه‌گیری زوجی</a:t>
            </a:r>
          </a:p>
          <a:p>
            <a:pPr algn="ctr" rtl="1">
              <a:defRPr sz="1500" b="1">
                <a:solidFill>
                  <a:srgbClr val="0D3059"/>
                </a:solidFill>
                <a:latin typeface="Arial"/>
              </a:defRPr>
            </a:pPr>
            <a:r>
              <a:t>Wilcoxon Signed-Rank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315200" y="3749039"/>
            <a:ext cx="1965960" cy="1143000"/>
          </a:xfrm>
          <a:prstGeom prst="roundRect">
            <a:avLst/>
          </a:prstGeom>
          <a:solidFill>
            <a:srgbClr val="FFF0E0"/>
          </a:solidFill>
          <a:ln w="15240">
            <a:solidFill>
              <a:srgbClr val="D87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1">
                <a:solidFill>
                  <a:srgbClr val="0D3059"/>
                </a:solidFill>
                <a:latin typeface="Arial"/>
              </a:defRPr>
            </a:pPr>
            <a:r>
              <a:t>بیش از دو گروه</a:t>
            </a:r>
          </a:p>
          <a:p>
            <a:pPr algn="ctr" rtl="1">
              <a:defRPr sz="1500" b="1">
                <a:solidFill>
                  <a:srgbClr val="0D3059"/>
                </a:solidFill>
                <a:latin typeface="Arial"/>
              </a:defRPr>
            </a:pPr>
            <a:r>
              <a:t>Kruskal–Wallis / Friedman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509760" y="3749039"/>
            <a:ext cx="1965960" cy="1143000"/>
          </a:xfrm>
          <a:prstGeom prst="roundRect">
            <a:avLst/>
          </a:prstGeom>
          <a:solidFill>
            <a:srgbClr val="E2F7F7"/>
          </a:solidFill>
          <a:ln w="15240"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1">
                <a:solidFill>
                  <a:srgbClr val="0D3059"/>
                </a:solidFill>
                <a:latin typeface="Arial"/>
              </a:defRPr>
            </a:pPr>
            <a:r>
              <a:t>ارتباط رتبه‌ای</a:t>
            </a:r>
          </a:p>
          <a:p>
            <a:pPr algn="ctr" rtl="1">
              <a:defRPr sz="1500" b="1">
                <a:solidFill>
                  <a:srgbClr val="0D3059"/>
                </a:solidFill>
                <a:latin typeface="Arial"/>
              </a:defRPr>
            </a:pPr>
            <a:r>
              <a:t>Spearman / Kendall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07963" y="5510879"/>
            <a:ext cx="11247120" cy="1058751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950" b="0">
                <a:solidFill>
                  <a:srgbClr val="5C6673"/>
                </a:solidFill>
                <a:latin typeface="Arial"/>
              </a:defRPr>
            </a:pPr>
            <a:r>
              <a:rPr sz="3200" dirty="0" err="1">
                <a:solidFill>
                  <a:srgbClr val="FF0000"/>
                </a:solidFill>
                <a:cs typeface="B Zar" panose="00000400000000000000" pitchFamily="2" charset="-78"/>
              </a:rPr>
              <a:t>نکته</a:t>
            </a:r>
            <a:r>
              <a:rPr sz="3200" dirty="0">
                <a:solidFill>
                  <a:srgbClr val="FF0000"/>
                </a:solidFill>
                <a:cs typeface="B Zar" panose="00000400000000000000" pitchFamily="2" charset="-78"/>
              </a:rPr>
              <a:t>: </a:t>
            </a:r>
            <a:r>
              <a:rPr sz="3200" dirty="0" err="1">
                <a:solidFill>
                  <a:srgbClr val="FF0000"/>
                </a:solidFill>
                <a:cs typeface="B Zar" panose="00000400000000000000" pitchFamily="2" charset="-78"/>
              </a:rPr>
              <a:t>در</a:t>
            </a:r>
            <a:r>
              <a:rPr sz="32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3200" dirty="0" err="1">
                <a:solidFill>
                  <a:srgbClr val="FF0000"/>
                </a:solidFill>
                <a:cs typeface="B Zar" panose="00000400000000000000" pitchFamily="2" charset="-78"/>
              </a:rPr>
              <a:t>مقیاس‌های</a:t>
            </a:r>
            <a:r>
              <a:rPr sz="32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3200" dirty="0" err="1">
                <a:solidFill>
                  <a:srgbClr val="FF0000"/>
                </a:solidFill>
                <a:cs typeface="B Zar" panose="00000400000000000000" pitchFamily="2" charset="-78"/>
              </a:rPr>
              <a:t>لیکرتِ</a:t>
            </a:r>
            <a:r>
              <a:rPr sz="32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3200" dirty="0" err="1">
                <a:solidFill>
                  <a:srgbClr val="FF0000"/>
                </a:solidFill>
                <a:cs typeface="B Zar" panose="00000400000000000000" pitchFamily="2" charset="-78"/>
              </a:rPr>
              <a:t>چندگویه‌ای</a:t>
            </a:r>
            <a:r>
              <a:rPr sz="32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3200" dirty="0" err="1">
                <a:solidFill>
                  <a:srgbClr val="FF0000"/>
                </a:solidFill>
                <a:cs typeface="B Zar" panose="00000400000000000000" pitchFamily="2" charset="-78"/>
              </a:rPr>
              <a:t>معتبر</a:t>
            </a:r>
            <a:r>
              <a:rPr sz="3200" dirty="0">
                <a:solidFill>
                  <a:srgbClr val="FF0000"/>
                </a:solidFill>
                <a:cs typeface="B Zar" panose="00000400000000000000" pitchFamily="2" charset="-78"/>
              </a:rPr>
              <a:t>، </a:t>
            </a:r>
            <a:r>
              <a:rPr sz="3200" dirty="0" err="1">
                <a:solidFill>
                  <a:srgbClr val="FF0000"/>
                </a:solidFill>
                <a:cs typeface="B Zar" panose="00000400000000000000" pitchFamily="2" charset="-78"/>
              </a:rPr>
              <a:t>گزارش</a:t>
            </a:r>
            <a:r>
              <a:rPr sz="32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3200" dirty="0" err="1">
                <a:solidFill>
                  <a:srgbClr val="FF0000"/>
                </a:solidFill>
                <a:cs typeface="B Zar" panose="00000400000000000000" pitchFamily="2" charset="-78"/>
              </a:rPr>
              <a:t>میانگین</a:t>
            </a:r>
            <a:r>
              <a:rPr sz="32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3200" dirty="0" err="1">
                <a:solidFill>
                  <a:srgbClr val="FF0000"/>
                </a:solidFill>
                <a:cs typeface="B Zar" panose="00000400000000000000" pitchFamily="2" charset="-78"/>
              </a:rPr>
              <a:t>می‌تواند</a:t>
            </a:r>
            <a:r>
              <a:rPr sz="32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3200" dirty="0" err="1">
                <a:solidFill>
                  <a:srgbClr val="FF0000"/>
                </a:solidFill>
                <a:cs typeface="B Zar" panose="00000400000000000000" pitchFamily="2" charset="-78"/>
              </a:rPr>
              <a:t>مکمل</a:t>
            </a:r>
            <a:r>
              <a:rPr sz="32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3200" dirty="0" err="1">
                <a:solidFill>
                  <a:srgbClr val="FF0000"/>
                </a:solidFill>
                <a:cs typeface="B Zar" panose="00000400000000000000" pitchFamily="2" charset="-78"/>
              </a:rPr>
              <a:t>باشد</a:t>
            </a:r>
            <a:r>
              <a:rPr sz="3200" dirty="0">
                <a:solidFill>
                  <a:srgbClr val="FF0000"/>
                </a:solidFill>
                <a:cs typeface="B Zar" panose="00000400000000000000" pitchFamily="2" charset="-78"/>
              </a:rPr>
              <a:t>؛ </a:t>
            </a:r>
            <a:r>
              <a:rPr sz="3200" dirty="0" err="1">
                <a:solidFill>
                  <a:srgbClr val="FF0000"/>
                </a:solidFill>
                <a:cs typeface="B Zar" panose="00000400000000000000" pitchFamily="2" charset="-78"/>
              </a:rPr>
              <a:t>اما</a:t>
            </a:r>
            <a:r>
              <a:rPr sz="32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3200" dirty="0" err="1">
                <a:solidFill>
                  <a:srgbClr val="FF0000"/>
                </a:solidFill>
                <a:cs typeface="B Zar" panose="00000400000000000000" pitchFamily="2" charset="-78"/>
              </a:rPr>
              <a:t>برای</a:t>
            </a:r>
            <a:r>
              <a:rPr sz="32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3200" dirty="0" err="1">
                <a:solidFill>
                  <a:srgbClr val="FF0000"/>
                </a:solidFill>
                <a:cs typeface="B Zar" panose="00000400000000000000" pitchFamily="2" charset="-78"/>
              </a:rPr>
              <a:t>آزمون</a:t>
            </a:r>
            <a:r>
              <a:rPr sz="32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3200" dirty="0" err="1">
                <a:solidFill>
                  <a:srgbClr val="FF0000"/>
                </a:solidFill>
                <a:cs typeface="B Zar" panose="00000400000000000000" pitchFamily="2" charset="-78"/>
              </a:rPr>
              <a:t>استنباطی</a:t>
            </a:r>
            <a:r>
              <a:rPr sz="3200" dirty="0">
                <a:solidFill>
                  <a:srgbClr val="FF0000"/>
                </a:solidFill>
                <a:cs typeface="B Zar" panose="00000400000000000000" pitchFamily="2" charset="-78"/>
              </a:rPr>
              <a:t>، </a:t>
            </a:r>
            <a:r>
              <a:rPr sz="3200" dirty="0" err="1">
                <a:solidFill>
                  <a:srgbClr val="FF0000"/>
                </a:solidFill>
                <a:cs typeface="B Zar" panose="00000400000000000000" pitchFamily="2" charset="-78"/>
              </a:rPr>
              <a:t>رویکرد</a:t>
            </a:r>
            <a:r>
              <a:rPr sz="32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3200" dirty="0" err="1">
                <a:solidFill>
                  <a:srgbClr val="FF0000"/>
                </a:solidFill>
                <a:cs typeface="B Zar" panose="00000400000000000000" pitchFamily="2" charset="-78"/>
              </a:rPr>
              <a:t>ناپارامتریک</a:t>
            </a:r>
            <a:r>
              <a:rPr sz="32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3200" dirty="0" err="1">
                <a:solidFill>
                  <a:srgbClr val="FF0000"/>
                </a:solidFill>
                <a:cs typeface="B Zar" panose="00000400000000000000" pitchFamily="2" charset="-78"/>
              </a:rPr>
              <a:t>معمولاً</a:t>
            </a:r>
            <a:r>
              <a:rPr sz="32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3200" dirty="0" err="1">
                <a:solidFill>
                  <a:srgbClr val="FF0000"/>
                </a:solidFill>
                <a:cs typeface="B Zar" panose="00000400000000000000" pitchFamily="2" charset="-78"/>
              </a:rPr>
              <a:t>محافظه‌کارانه‌تر</a:t>
            </a:r>
            <a:r>
              <a:rPr sz="32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3200" dirty="0" err="1">
                <a:solidFill>
                  <a:srgbClr val="FF0000"/>
                </a:solidFill>
                <a:cs typeface="B Zar" panose="00000400000000000000" pitchFamily="2" charset="-78"/>
              </a:rPr>
              <a:t>است</a:t>
            </a:r>
            <a:r>
              <a:rPr sz="3200" dirty="0">
                <a:solidFill>
                  <a:srgbClr val="FF0000"/>
                </a:solidFill>
                <a:cs typeface="B Zar" panose="00000400000000000000" pitchFamily="2" charset="-78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lelogram 1"/>
          <p:cNvSpPr/>
          <p:nvPr/>
        </p:nvSpPr>
        <p:spPr>
          <a:xfrm>
            <a:off x="-182880" y="0"/>
            <a:ext cx="1188720" cy="914400"/>
          </a:xfrm>
          <a:prstGeom prst="parallelogram">
            <a:avLst/>
          </a:prstGeom>
          <a:solidFill>
            <a:srgbClr val="0D3059"/>
          </a:solidFill>
          <a:ln>
            <a:solidFill>
              <a:srgbClr val="0D305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3" name="Parallelogram 2"/>
          <p:cNvSpPr/>
          <p:nvPr/>
        </p:nvSpPr>
        <p:spPr>
          <a:xfrm>
            <a:off x="502920" y="0"/>
            <a:ext cx="411480" cy="914400"/>
          </a:xfrm>
          <a:prstGeom prst="parallelogram">
            <a:avLst/>
          </a:prstGeom>
          <a:solidFill>
            <a:srgbClr val="178997"/>
          </a:solidFill>
          <a:ln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0744200" y="109728"/>
            <a:ext cx="1234440" cy="658368"/>
          </a:xfrm>
          <a:prstGeom prst="roundRect">
            <a:avLst/>
          </a:prstGeom>
          <a:solidFill>
            <a:srgbClr val="0D3059"/>
          </a:solidFill>
          <a:ln>
            <a:solidFill>
              <a:srgbClr val="0D305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ORDINAL</a:t>
            </a:r>
          </a:p>
          <a:p>
            <a:pPr algn="ctr" rtl="1">
              <a:defRPr sz="11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DATA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5840" y="87848"/>
            <a:ext cx="10058400" cy="427809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2300" b="1">
                <a:solidFill>
                  <a:srgbClr val="0D305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درخت تصمیم آزمون‌های داده‌های رتبه‌ای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566928"/>
            <a:ext cx="9966960" cy="256032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1200" b="0">
                <a:solidFill>
                  <a:srgbClr val="5C6673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انتخاب آزمون بر اساس هدف پژوهش و طراحی مطالعه</a:t>
            </a:r>
          </a:p>
        </p:txBody>
      </p:sp>
      <p:cxnSp>
        <p:nvCxnSpPr>
          <p:cNvPr id="7" name="Connector 6"/>
          <p:cNvCxnSpPr/>
          <p:nvPr/>
        </p:nvCxnSpPr>
        <p:spPr>
          <a:xfrm>
            <a:off x="0" y="960120"/>
            <a:ext cx="12191695" cy="0"/>
          </a:xfrm>
          <a:prstGeom prst="line">
            <a:avLst/>
          </a:prstGeom>
          <a:ln w="15240">
            <a:solidFill>
              <a:srgbClr val="0D305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4160520" y="1170432"/>
            <a:ext cx="3886200" cy="502920"/>
          </a:xfrm>
          <a:prstGeom prst="roundRect">
            <a:avLst/>
          </a:prstGeom>
          <a:solidFill>
            <a:srgbClr val="0D3059"/>
          </a:solidFill>
          <a:ln w="15240">
            <a:solidFill>
              <a:srgbClr val="0D305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9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هدف پژوهش را مشخص کنید</a:t>
            </a:r>
          </a:p>
        </p:txBody>
      </p:sp>
      <p:cxnSp>
        <p:nvCxnSpPr>
          <p:cNvPr id="9" name="Connector 8"/>
          <p:cNvCxnSpPr/>
          <p:nvPr/>
        </p:nvCxnSpPr>
        <p:spPr>
          <a:xfrm>
            <a:off x="6108192" y="1673352"/>
            <a:ext cx="0" cy="292608"/>
          </a:xfrm>
          <a:prstGeom prst="line">
            <a:avLst/>
          </a:prstGeom>
          <a:ln w="25400">
            <a:solidFill>
              <a:srgbClr val="0D305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2514600" y="1965960"/>
            <a:ext cx="7178040" cy="438912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D405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600" b="1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پرسش اصلی: مقایسه است یا بررسی رابطه؟ طراحی مستقل است یا زوجی؟</a:t>
            </a:r>
          </a:p>
        </p:txBody>
      </p:sp>
      <p:cxnSp>
        <p:nvCxnSpPr>
          <p:cNvPr id="11" name="Connector 10"/>
          <p:cNvCxnSpPr/>
          <p:nvPr/>
        </p:nvCxnSpPr>
        <p:spPr>
          <a:xfrm flipH="1">
            <a:off x="1440180" y="2404872"/>
            <a:ext cx="4668012" cy="384048"/>
          </a:xfrm>
          <a:prstGeom prst="line">
            <a:avLst/>
          </a:prstGeom>
          <a:ln w="20320">
            <a:solidFill>
              <a:srgbClr val="267E4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411480" y="2788920"/>
            <a:ext cx="2057400" cy="365760"/>
          </a:xfrm>
          <a:prstGeom prst="roundRect">
            <a:avLst/>
          </a:prstGeom>
          <a:solidFill>
            <a:srgbClr val="267E4F"/>
          </a:solidFill>
          <a:ln w="15240">
            <a:solidFill>
              <a:srgbClr val="267E4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26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۱) مقایسه با مقدار ثابت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11480" y="3182112"/>
            <a:ext cx="2057400" cy="502920"/>
          </a:xfrm>
          <a:prstGeom prst="roundRect">
            <a:avLst/>
          </a:prstGeom>
          <a:solidFill>
            <a:srgbClr val="E8F7ED"/>
          </a:solidFill>
          <a:ln w="15240">
            <a:solidFill>
              <a:srgbClr val="267E4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350" b="1">
                <a:solidFill>
                  <a:srgbClr val="0D305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One-Sample Wilcoxon</a:t>
            </a:r>
          </a:p>
          <a:p>
            <a:pPr algn="ctr" rtl="1">
              <a:defRPr sz="1350" b="1">
                <a:solidFill>
                  <a:srgbClr val="0D305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یا Sign Test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11480" y="3721608"/>
            <a:ext cx="2057400" cy="393192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67E4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مثال: رضایت کارکنان نسبت به مقدار ۳</a:t>
            </a:r>
          </a:p>
        </p:txBody>
      </p:sp>
      <p:cxnSp>
        <p:nvCxnSpPr>
          <p:cNvPr id="15" name="Connector 14"/>
          <p:cNvCxnSpPr/>
          <p:nvPr/>
        </p:nvCxnSpPr>
        <p:spPr>
          <a:xfrm flipH="1">
            <a:off x="3726180" y="2404872"/>
            <a:ext cx="2382012" cy="384048"/>
          </a:xfrm>
          <a:prstGeom prst="line">
            <a:avLst/>
          </a:prstGeom>
          <a:ln w="20320">
            <a:solidFill>
              <a:srgbClr val="2563A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2697480" y="2788920"/>
            <a:ext cx="2057400" cy="365760"/>
          </a:xfrm>
          <a:prstGeom prst="roundRect">
            <a:avLst/>
          </a:prstGeom>
          <a:solidFill>
            <a:srgbClr val="2563AA"/>
          </a:solidFill>
          <a:ln w="15240">
            <a:solidFill>
              <a:srgbClr val="2563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26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۲) دو گروه مستقل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2697480" y="3182112"/>
            <a:ext cx="2057400" cy="502920"/>
          </a:xfrm>
          <a:prstGeom prst="roundRect">
            <a:avLst/>
          </a:prstGeom>
          <a:solidFill>
            <a:srgbClr val="E8F0FE"/>
          </a:solidFill>
          <a:ln w="15240">
            <a:solidFill>
              <a:srgbClr val="2563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350" b="1">
                <a:solidFill>
                  <a:srgbClr val="0D305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Mann–Whitney U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697480" y="3721608"/>
            <a:ext cx="2057400" cy="393192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563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مثال: رضایت زنان و مردان</a:t>
            </a:r>
          </a:p>
        </p:txBody>
      </p:sp>
      <p:cxnSp>
        <p:nvCxnSpPr>
          <p:cNvPr id="19" name="Connector 18"/>
          <p:cNvCxnSpPr/>
          <p:nvPr/>
        </p:nvCxnSpPr>
        <p:spPr>
          <a:xfrm flipH="1">
            <a:off x="6012180" y="2404872"/>
            <a:ext cx="96012" cy="384048"/>
          </a:xfrm>
          <a:prstGeom prst="line">
            <a:avLst/>
          </a:prstGeom>
          <a:ln w="20320">
            <a:solidFill>
              <a:srgbClr val="6F46A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4983480" y="2788920"/>
            <a:ext cx="2057400" cy="365760"/>
          </a:xfrm>
          <a:prstGeom prst="roundRect">
            <a:avLst/>
          </a:prstGeom>
          <a:solidFill>
            <a:srgbClr val="6F46A4"/>
          </a:solidFill>
          <a:ln w="15240">
            <a:solidFill>
              <a:srgbClr val="6F46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26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۳) دو اندازه‌گیری زوجی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983480" y="3182112"/>
            <a:ext cx="2057400" cy="502920"/>
          </a:xfrm>
          <a:prstGeom prst="roundRect">
            <a:avLst/>
          </a:prstGeom>
          <a:solidFill>
            <a:srgbClr val="F3EDFF"/>
          </a:solidFill>
          <a:ln w="15240">
            <a:solidFill>
              <a:srgbClr val="6F46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350" b="1">
                <a:solidFill>
                  <a:srgbClr val="0D305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Wilcoxon Signed-Rank</a:t>
            </a:r>
          </a:p>
          <a:p>
            <a:pPr algn="ctr" rtl="1">
              <a:defRPr sz="1350" b="1">
                <a:solidFill>
                  <a:srgbClr val="0D305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یا Sign Test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4983480" y="3721608"/>
            <a:ext cx="2057400" cy="393192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6F46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مثال: قبل و بعد از آموزش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6108192" y="2404872"/>
            <a:ext cx="2189987" cy="384048"/>
          </a:xfrm>
          <a:prstGeom prst="line">
            <a:avLst/>
          </a:prstGeom>
          <a:ln w="20320">
            <a:solidFill>
              <a:srgbClr val="D8732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7269480" y="2788920"/>
            <a:ext cx="2057400" cy="365760"/>
          </a:xfrm>
          <a:prstGeom prst="roundRect">
            <a:avLst/>
          </a:prstGeom>
          <a:solidFill>
            <a:srgbClr val="D87326"/>
          </a:solidFill>
          <a:ln w="15240">
            <a:solidFill>
              <a:srgbClr val="D87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26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۴) بیش از دو گروه/زمان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7269480" y="3182112"/>
            <a:ext cx="2057400" cy="502920"/>
          </a:xfrm>
          <a:prstGeom prst="roundRect">
            <a:avLst/>
          </a:prstGeom>
          <a:solidFill>
            <a:srgbClr val="FFF0E0"/>
          </a:solidFill>
          <a:ln w="15240">
            <a:solidFill>
              <a:srgbClr val="D87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350" b="1">
                <a:solidFill>
                  <a:srgbClr val="0D305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Kruskal–Wallis</a:t>
            </a:r>
          </a:p>
          <a:p>
            <a:pPr algn="ctr" rtl="1">
              <a:defRPr sz="1350" b="1">
                <a:solidFill>
                  <a:srgbClr val="0D305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یا Friedman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7269480" y="3721608"/>
            <a:ext cx="2057400" cy="393192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87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مثال: سه شعبه یا سه زمان</a:t>
            </a:r>
          </a:p>
        </p:txBody>
      </p:sp>
      <p:cxnSp>
        <p:nvCxnSpPr>
          <p:cNvPr id="27" name="Connector 26"/>
          <p:cNvCxnSpPr/>
          <p:nvPr/>
        </p:nvCxnSpPr>
        <p:spPr>
          <a:xfrm>
            <a:off x="6108192" y="2404872"/>
            <a:ext cx="4475988" cy="384048"/>
          </a:xfrm>
          <a:prstGeom prst="line">
            <a:avLst/>
          </a:prstGeom>
          <a:ln w="20320">
            <a:solidFill>
              <a:srgbClr val="17899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ounded Rectangle 27"/>
          <p:cNvSpPr/>
          <p:nvPr/>
        </p:nvSpPr>
        <p:spPr>
          <a:xfrm>
            <a:off x="9555480" y="2788920"/>
            <a:ext cx="2057400" cy="365760"/>
          </a:xfrm>
          <a:prstGeom prst="roundRect">
            <a:avLst/>
          </a:prstGeom>
          <a:solidFill>
            <a:srgbClr val="178997"/>
          </a:solidFill>
          <a:ln w="15240"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26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۵) رابطه دو متغیر رتبه‌ای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9555480" y="3182112"/>
            <a:ext cx="2057400" cy="502920"/>
          </a:xfrm>
          <a:prstGeom prst="roundRect">
            <a:avLst/>
          </a:prstGeom>
          <a:solidFill>
            <a:srgbClr val="E2F7F7"/>
          </a:solidFill>
          <a:ln w="15240"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350" b="1">
                <a:solidFill>
                  <a:srgbClr val="0D305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Spearman’s ρ</a:t>
            </a:r>
          </a:p>
          <a:p>
            <a:pPr algn="ctr" rtl="1">
              <a:defRPr sz="1350" b="1">
                <a:solidFill>
                  <a:srgbClr val="0D305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یا Kendall’s τ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9555480" y="3721608"/>
            <a:ext cx="2057400" cy="393192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مثال: رضایت و تعهد سازمانی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685800" y="4754880"/>
            <a:ext cx="3200400" cy="777240"/>
          </a:xfrm>
          <a:prstGeom prst="roundRect">
            <a:avLst/>
          </a:prstGeom>
          <a:solidFill>
            <a:srgbClr val="E8F0FE"/>
          </a:solidFill>
          <a:ln w="15240">
            <a:solidFill>
              <a:srgbClr val="2563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350" b="1">
                <a:solidFill>
                  <a:srgbClr val="0D305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اگر داده‌ها تک‌گویه لیکرتی‌اند</a:t>
            </a:r>
          </a:p>
          <a:p>
            <a:pPr algn="ctr" rtl="1">
              <a:defRPr sz="1350" b="1">
                <a:solidFill>
                  <a:srgbClr val="0D305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روش‌های ناپارامتریک اولویت دارند.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4480560" y="4754880"/>
            <a:ext cx="3200400" cy="777240"/>
          </a:xfrm>
          <a:prstGeom prst="roundRect">
            <a:avLst/>
          </a:prstGeom>
          <a:solidFill>
            <a:srgbClr val="F3EDFF"/>
          </a:solidFill>
          <a:ln w="15240">
            <a:solidFill>
              <a:srgbClr val="6F46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320" b="1">
                <a:solidFill>
                  <a:srgbClr val="0D305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اگر رتبه‌های مساوی زیاد است</a:t>
            </a:r>
          </a:p>
          <a:p>
            <a:pPr algn="ctr" rtl="1">
              <a:defRPr sz="1320" b="1">
                <a:solidFill>
                  <a:srgbClr val="0D305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از tie correction یا exact/Monte Carlo استفاده کنید.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8275320" y="4754880"/>
            <a:ext cx="3200400" cy="777240"/>
          </a:xfrm>
          <a:prstGeom prst="roundRect">
            <a:avLst/>
          </a:prstGeom>
          <a:solidFill>
            <a:srgbClr val="FFF0E0"/>
          </a:solidFill>
          <a:ln w="15240">
            <a:solidFill>
              <a:srgbClr val="D87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320" b="1">
                <a:solidFill>
                  <a:srgbClr val="0D305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اگر چند مقایسه انجام می‌شود</a:t>
            </a:r>
          </a:p>
          <a:p>
            <a:pPr algn="ctr" rtl="1">
              <a:defRPr sz="1320" b="1">
                <a:solidFill>
                  <a:srgbClr val="0D305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اصلاح Bonferroni/Holm را گزارش کنید.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1005840" y="5806440"/>
            <a:ext cx="10149840" cy="502920"/>
          </a:xfrm>
          <a:prstGeom prst="roundRect">
            <a:avLst/>
          </a:prstGeom>
          <a:solidFill>
            <a:srgbClr val="0D3059"/>
          </a:solidFill>
          <a:ln w="15240">
            <a:solidFill>
              <a:srgbClr val="0D305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420" b="1">
                <a:solidFill>
                  <a:srgbClr val="FFFFFF"/>
                </a:solidFill>
                <a:latin typeface="Arial"/>
              </a:defRPr>
            </a:pPr>
            <a:r>
              <a:rPr dirty="0" err="1">
                <a:cs typeface="B Zar" panose="00000400000000000000" pitchFamily="2" charset="-78"/>
              </a:rPr>
              <a:t>قاعده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نهایی</a:t>
            </a:r>
            <a:r>
              <a:rPr dirty="0">
                <a:cs typeface="B Zar" panose="00000400000000000000" pitchFamily="2" charset="-78"/>
              </a:rPr>
              <a:t>: </a:t>
            </a:r>
            <a:r>
              <a:rPr dirty="0" err="1">
                <a:cs typeface="B Zar" panose="00000400000000000000" pitchFamily="2" charset="-78"/>
              </a:rPr>
              <a:t>آزمون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را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بر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اساس</a:t>
            </a:r>
            <a:r>
              <a:rPr dirty="0">
                <a:cs typeface="B Zar" panose="00000400000000000000" pitchFamily="2" charset="-78"/>
              </a:rPr>
              <a:t> «</a:t>
            </a:r>
            <a:r>
              <a:rPr dirty="0" err="1">
                <a:cs typeface="B Zar" panose="00000400000000000000" pitchFamily="2" charset="-78"/>
              </a:rPr>
              <a:t>هدف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تحلیل</a:t>
            </a:r>
            <a:r>
              <a:rPr dirty="0">
                <a:cs typeface="B Zar" panose="00000400000000000000" pitchFamily="2" charset="-78"/>
              </a:rPr>
              <a:t> + </a:t>
            </a:r>
            <a:r>
              <a:rPr dirty="0" err="1">
                <a:cs typeface="B Zar" panose="00000400000000000000" pitchFamily="2" charset="-78"/>
              </a:rPr>
              <a:t>مستقل</a:t>
            </a:r>
            <a:r>
              <a:rPr dirty="0">
                <a:cs typeface="B Zar" panose="00000400000000000000" pitchFamily="2" charset="-78"/>
              </a:rPr>
              <a:t>/</a:t>
            </a:r>
            <a:r>
              <a:rPr dirty="0" err="1">
                <a:cs typeface="B Zar" panose="00000400000000000000" pitchFamily="2" charset="-78"/>
              </a:rPr>
              <a:t>زوجی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بودن</a:t>
            </a:r>
            <a:r>
              <a:rPr dirty="0">
                <a:cs typeface="B Zar" panose="00000400000000000000" pitchFamily="2" charset="-78"/>
              </a:rPr>
              <a:t> + </a:t>
            </a:r>
            <a:r>
              <a:rPr dirty="0" err="1">
                <a:cs typeface="B Zar" panose="00000400000000000000" pitchFamily="2" charset="-78"/>
              </a:rPr>
              <a:t>تعداد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گروه‌ها</a:t>
            </a:r>
            <a:r>
              <a:rPr dirty="0">
                <a:cs typeface="B Zar" panose="00000400000000000000" pitchFamily="2" charset="-78"/>
              </a:rPr>
              <a:t>» </a:t>
            </a:r>
            <a:r>
              <a:rPr dirty="0" err="1">
                <a:cs typeface="B Zar" panose="00000400000000000000" pitchFamily="2" charset="-78"/>
              </a:rPr>
              <a:t>انتخاب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کنید</a:t>
            </a:r>
            <a:r>
              <a:rPr dirty="0">
                <a:cs typeface="B Zar" panose="00000400000000000000" pitchFamily="2" charset="-78"/>
              </a:rPr>
              <a:t>؛ </a:t>
            </a:r>
            <a:r>
              <a:rPr dirty="0" err="1">
                <a:cs typeface="B Zar" panose="00000400000000000000" pitchFamily="2" charset="-78"/>
              </a:rPr>
              <a:t>سپس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اندازه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اثر</a:t>
            </a:r>
            <a:r>
              <a:rPr dirty="0">
                <a:cs typeface="B Zar" panose="00000400000000000000" pitchFamily="2" charset="-78"/>
              </a:rPr>
              <a:t> و </a:t>
            </a:r>
            <a:r>
              <a:rPr dirty="0" err="1">
                <a:cs typeface="B Zar" panose="00000400000000000000" pitchFamily="2" charset="-78"/>
              </a:rPr>
              <a:t>آمار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توصیفی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رتبه‌ای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را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گزارش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کنید</a:t>
            </a:r>
            <a:r>
              <a:rPr dirty="0">
                <a:cs typeface="B Zar" panose="00000400000000000000" pitchFamily="2" charset="-78"/>
              </a:rPr>
              <a:t>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11480" y="6569940"/>
            <a:ext cx="11247120" cy="320088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950" b="0">
                <a:solidFill>
                  <a:srgbClr val="5C6673"/>
                </a:solidFill>
                <a:latin typeface="Arial"/>
              </a:defRPr>
            </a:pPr>
            <a:r>
              <a:rPr sz="1600" b="1" dirty="0" err="1">
                <a:solidFill>
                  <a:srgbClr val="FF0000"/>
                </a:solidFill>
                <a:cs typeface="B Zar" panose="00000400000000000000" pitchFamily="2" charset="-78"/>
              </a:rPr>
              <a:t>اصل</a:t>
            </a:r>
            <a:r>
              <a:rPr sz="1600" b="1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1600" b="1" dirty="0" err="1">
                <a:solidFill>
                  <a:srgbClr val="FF0000"/>
                </a:solidFill>
                <a:cs typeface="B Zar" panose="00000400000000000000" pitchFamily="2" charset="-78"/>
              </a:rPr>
              <a:t>تصمیم</a:t>
            </a:r>
            <a:r>
              <a:rPr sz="1600" b="1" dirty="0">
                <a:solidFill>
                  <a:srgbClr val="FF0000"/>
                </a:solidFill>
                <a:cs typeface="B Zar" panose="00000400000000000000" pitchFamily="2" charset="-78"/>
              </a:rPr>
              <a:t>: </a:t>
            </a:r>
            <a:r>
              <a:rPr sz="1600" b="1" dirty="0" err="1">
                <a:solidFill>
                  <a:srgbClr val="FF0000"/>
                </a:solidFill>
                <a:cs typeface="B Zar" panose="00000400000000000000" pitchFamily="2" charset="-78"/>
              </a:rPr>
              <a:t>ابتدا</a:t>
            </a:r>
            <a:r>
              <a:rPr sz="1600" b="1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1600" b="1" dirty="0" err="1">
                <a:solidFill>
                  <a:srgbClr val="FF0000"/>
                </a:solidFill>
                <a:cs typeface="B Zar" panose="00000400000000000000" pitchFamily="2" charset="-78"/>
              </a:rPr>
              <a:t>طراحی</a:t>
            </a:r>
            <a:r>
              <a:rPr sz="1600" b="1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1600" b="1" dirty="0" err="1">
                <a:solidFill>
                  <a:srgbClr val="FF0000"/>
                </a:solidFill>
                <a:cs typeface="B Zar" panose="00000400000000000000" pitchFamily="2" charset="-78"/>
              </a:rPr>
              <a:t>مطالعه</a:t>
            </a:r>
            <a:r>
              <a:rPr sz="1600" b="1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1600" b="1" dirty="0" err="1">
                <a:solidFill>
                  <a:srgbClr val="FF0000"/>
                </a:solidFill>
                <a:cs typeface="B Zar" panose="00000400000000000000" pitchFamily="2" charset="-78"/>
              </a:rPr>
              <a:t>را</a:t>
            </a:r>
            <a:r>
              <a:rPr sz="1600" b="1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1600" b="1" dirty="0" err="1">
                <a:solidFill>
                  <a:srgbClr val="FF0000"/>
                </a:solidFill>
                <a:cs typeface="B Zar" panose="00000400000000000000" pitchFamily="2" charset="-78"/>
              </a:rPr>
              <a:t>مشخص</a:t>
            </a:r>
            <a:r>
              <a:rPr sz="1600" b="1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1600" b="1" dirty="0" err="1">
                <a:solidFill>
                  <a:srgbClr val="FF0000"/>
                </a:solidFill>
                <a:cs typeface="B Zar" panose="00000400000000000000" pitchFamily="2" charset="-78"/>
              </a:rPr>
              <a:t>کنید</a:t>
            </a:r>
            <a:r>
              <a:rPr sz="1600" b="1" dirty="0">
                <a:solidFill>
                  <a:srgbClr val="FF0000"/>
                </a:solidFill>
                <a:cs typeface="B Zar" panose="00000400000000000000" pitchFamily="2" charset="-78"/>
              </a:rPr>
              <a:t>؛ </a:t>
            </a:r>
            <a:r>
              <a:rPr sz="1600" b="1" dirty="0" err="1">
                <a:solidFill>
                  <a:srgbClr val="FF0000"/>
                </a:solidFill>
                <a:cs typeface="B Zar" panose="00000400000000000000" pitchFamily="2" charset="-78"/>
              </a:rPr>
              <a:t>سپس</a:t>
            </a:r>
            <a:r>
              <a:rPr sz="1600" b="1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1600" b="1" dirty="0" err="1">
                <a:solidFill>
                  <a:srgbClr val="FF0000"/>
                </a:solidFill>
                <a:cs typeface="B Zar" panose="00000400000000000000" pitchFamily="2" charset="-78"/>
              </a:rPr>
              <a:t>آزمون</a:t>
            </a:r>
            <a:r>
              <a:rPr sz="1600" b="1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1600" b="1" dirty="0" err="1">
                <a:solidFill>
                  <a:srgbClr val="FF0000"/>
                </a:solidFill>
                <a:cs typeface="B Zar" panose="00000400000000000000" pitchFamily="2" charset="-78"/>
              </a:rPr>
              <a:t>مناسب</a:t>
            </a:r>
            <a:r>
              <a:rPr sz="1600" b="1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1600" b="1" dirty="0" err="1">
                <a:solidFill>
                  <a:srgbClr val="FF0000"/>
                </a:solidFill>
                <a:cs typeface="B Zar" panose="00000400000000000000" pitchFamily="2" charset="-78"/>
              </a:rPr>
              <a:t>را</a:t>
            </a:r>
            <a:r>
              <a:rPr sz="1600" b="1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1600" b="1" dirty="0" err="1">
                <a:solidFill>
                  <a:srgbClr val="FF0000"/>
                </a:solidFill>
                <a:cs typeface="B Zar" panose="00000400000000000000" pitchFamily="2" charset="-78"/>
              </a:rPr>
              <a:t>انتخاب</a:t>
            </a:r>
            <a:r>
              <a:rPr sz="1600" b="1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1600" b="1" dirty="0" err="1">
                <a:solidFill>
                  <a:srgbClr val="FF0000"/>
                </a:solidFill>
                <a:cs typeface="B Zar" panose="00000400000000000000" pitchFamily="2" charset="-78"/>
              </a:rPr>
              <a:t>کنید</a:t>
            </a:r>
            <a:r>
              <a:rPr sz="1600" b="1" dirty="0">
                <a:solidFill>
                  <a:srgbClr val="FF0000"/>
                </a:solidFill>
                <a:cs typeface="B Zar" panose="00000400000000000000" pitchFamily="2" charset="-78"/>
              </a:rPr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lelogram 1"/>
          <p:cNvSpPr/>
          <p:nvPr/>
        </p:nvSpPr>
        <p:spPr>
          <a:xfrm>
            <a:off x="-182880" y="0"/>
            <a:ext cx="1188720" cy="914400"/>
          </a:xfrm>
          <a:prstGeom prst="parallelogram">
            <a:avLst/>
          </a:prstGeom>
          <a:solidFill>
            <a:srgbClr val="0D3059"/>
          </a:solidFill>
          <a:ln>
            <a:solidFill>
              <a:srgbClr val="0D305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b="1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3" name="Parallelogram 2"/>
          <p:cNvSpPr/>
          <p:nvPr/>
        </p:nvSpPr>
        <p:spPr>
          <a:xfrm>
            <a:off x="502920" y="0"/>
            <a:ext cx="411480" cy="914400"/>
          </a:xfrm>
          <a:prstGeom prst="parallelogram">
            <a:avLst/>
          </a:prstGeom>
          <a:solidFill>
            <a:srgbClr val="178997"/>
          </a:solidFill>
          <a:ln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b="1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0744200" y="109728"/>
            <a:ext cx="1234440" cy="658368"/>
          </a:xfrm>
          <a:prstGeom prst="roundRect">
            <a:avLst/>
          </a:prstGeom>
          <a:solidFill>
            <a:srgbClr val="0D3059"/>
          </a:solidFill>
          <a:ln>
            <a:solidFill>
              <a:srgbClr val="0D305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00" b="1">
                <a:solidFill>
                  <a:srgbClr val="FFFFFF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ORDINAL</a:t>
            </a:r>
          </a:p>
          <a:p>
            <a:pPr algn="ctr" rtl="1">
              <a:defRPr sz="1100" b="1">
                <a:solidFill>
                  <a:srgbClr val="FFFFFF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DATA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5840" y="87848"/>
            <a:ext cx="10058400" cy="427809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2300" b="1">
                <a:solidFill>
                  <a:srgbClr val="0D3059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دسته‌بندی آزمون‌ها بر اساس هدف پژوهش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566928"/>
            <a:ext cx="9966960" cy="256032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1200" b="0">
                <a:solidFill>
                  <a:srgbClr val="5C6673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Ordinal data: standard nonparametric choices</a:t>
            </a:r>
          </a:p>
        </p:txBody>
      </p:sp>
      <p:cxnSp>
        <p:nvCxnSpPr>
          <p:cNvPr id="7" name="Connector 6"/>
          <p:cNvCxnSpPr/>
          <p:nvPr/>
        </p:nvCxnSpPr>
        <p:spPr>
          <a:xfrm>
            <a:off x="0" y="960120"/>
            <a:ext cx="12191695" cy="0"/>
          </a:xfrm>
          <a:prstGeom prst="line">
            <a:avLst/>
          </a:prstGeom>
          <a:ln w="15240">
            <a:solidFill>
              <a:srgbClr val="0D305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411480" y="1234440"/>
            <a:ext cx="2331720" cy="411480"/>
          </a:xfrm>
          <a:prstGeom prst="rect">
            <a:avLst/>
          </a:prstGeom>
          <a:solidFill>
            <a:srgbClr val="0D3059"/>
          </a:solidFill>
          <a:ln w="1524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450" b="1">
                <a:solidFill>
                  <a:srgbClr val="FFFFFF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مثال دقیق</a:t>
            </a:r>
          </a:p>
        </p:txBody>
      </p:sp>
      <p:sp>
        <p:nvSpPr>
          <p:cNvPr id="9" name="Rectangle 8"/>
          <p:cNvSpPr/>
          <p:nvPr/>
        </p:nvSpPr>
        <p:spPr>
          <a:xfrm>
            <a:off x="2743200" y="1234440"/>
            <a:ext cx="2148840" cy="411480"/>
          </a:xfrm>
          <a:prstGeom prst="rect">
            <a:avLst/>
          </a:prstGeom>
          <a:solidFill>
            <a:srgbClr val="0D3059"/>
          </a:solidFill>
          <a:ln w="1524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450" b="1">
                <a:solidFill>
                  <a:srgbClr val="FFFFFF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اندازه اثر پیشنهادی</a:t>
            </a:r>
          </a:p>
        </p:txBody>
      </p:sp>
      <p:sp>
        <p:nvSpPr>
          <p:cNvPr id="10" name="Rectangle 9"/>
          <p:cNvSpPr/>
          <p:nvPr/>
        </p:nvSpPr>
        <p:spPr>
          <a:xfrm>
            <a:off x="4892040" y="1234440"/>
            <a:ext cx="2560320" cy="411480"/>
          </a:xfrm>
          <a:prstGeom prst="rect">
            <a:avLst/>
          </a:prstGeom>
          <a:solidFill>
            <a:srgbClr val="0D3059"/>
          </a:solidFill>
          <a:ln w="1524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450" b="1">
                <a:solidFill>
                  <a:srgbClr val="FFFFFF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پیش‌فرض مهم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452359" y="1234440"/>
            <a:ext cx="2468880" cy="411480"/>
          </a:xfrm>
          <a:prstGeom prst="rect">
            <a:avLst/>
          </a:prstGeom>
          <a:solidFill>
            <a:srgbClr val="0D3059"/>
          </a:solidFill>
          <a:ln w="1524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450" b="1">
                <a:solidFill>
                  <a:srgbClr val="FFFFFF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آزمون مناسب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921239" y="1234440"/>
            <a:ext cx="1874519" cy="411480"/>
          </a:xfrm>
          <a:prstGeom prst="rect">
            <a:avLst/>
          </a:prstGeom>
          <a:solidFill>
            <a:srgbClr val="0D3059"/>
          </a:solidFill>
          <a:ln w="1524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450" b="1">
                <a:solidFill>
                  <a:srgbClr val="FFFFFF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هدف تحلیل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11480" y="1645920"/>
            <a:ext cx="2331720" cy="713232"/>
          </a:xfrm>
          <a:prstGeom prst="rect">
            <a:avLst/>
          </a:prstGeom>
          <a:solidFill>
            <a:srgbClr val="F7FAFD"/>
          </a:solidFill>
          <a:ln w="15240">
            <a:solidFill>
              <a:srgbClr val="D4D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رضایت کارکنان با مقدار نظری ۳</a:t>
            </a:r>
          </a:p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در مقیاس ۱ تا ۵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743200" y="1645920"/>
            <a:ext cx="2148840" cy="713232"/>
          </a:xfrm>
          <a:prstGeom prst="rect">
            <a:avLst/>
          </a:prstGeom>
          <a:solidFill>
            <a:srgbClr val="F7FAFD"/>
          </a:solidFill>
          <a:ln w="15240">
            <a:solidFill>
              <a:srgbClr val="D4D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r = Z/√N</a:t>
            </a:r>
          </a:p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یا Common Language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892040" y="1645920"/>
            <a:ext cx="2560320" cy="713232"/>
          </a:xfrm>
          <a:prstGeom prst="rect">
            <a:avLst/>
          </a:prstGeom>
          <a:solidFill>
            <a:srgbClr val="F7FAFD"/>
          </a:solidFill>
          <a:ln w="15240">
            <a:solidFill>
              <a:srgbClr val="D4D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استقلال مشاهدات؛</a:t>
            </a:r>
          </a:p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تقارن تفاوت‌ها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452359" y="1645920"/>
            <a:ext cx="2468880" cy="713232"/>
          </a:xfrm>
          <a:prstGeom prst="rect">
            <a:avLst/>
          </a:prstGeom>
          <a:solidFill>
            <a:srgbClr val="F7FAFD"/>
          </a:solidFill>
          <a:ln w="15240">
            <a:solidFill>
              <a:srgbClr val="D4D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One-Sample Wilcoxon</a:t>
            </a:r>
          </a:p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یا Sign Test</a:t>
            </a:r>
          </a:p>
        </p:txBody>
      </p:sp>
      <p:sp>
        <p:nvSpPr>
          <p:cNvPr id="17" name="Rectangle 16"/>
          <p:cNvSpPr/>
          <p:nvPr/>
        </p:nvSpPr>
        <p:spPr>
          <a:xfrm>
            <a:off x="9921239" y="1645920"/>
            <a:ext cx="1874519" cy="713232"/>
          </a:xfrm>
          <a:prstGeom prst="rect">
            <a:avLst/>
          </a:prstGeom>
          <a:solidFill>
            <a:srgbClr val="F7FAFD"/>
          </a:solidFill>
          <a:ln w="15240">
            <a:solidFill>
              <a:srgbClr val="D4D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مقایسه یک نمونه</a:t>
            </a:r>
          </a:p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با مقدار ثابت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11480" y="2359152"/>
            <a:ext cx="2331720" cy="713232"/>
          </a:xfrm>
          <a:prstGeom prst="rect">
            <a:avLst/>
          </a:prstGeom>
          <a:solidFill>
            <a:srgbClr val="FFFFFF"/>
          </a:solidFill>
          <a:ln w="15240">
            <a:solidFill>
              <a:srgbClr val="D4D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رضایت مشتریان زن و مرد</a:t>
            </a:r>
          </a:p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از خدمات الکترونیک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743200" y="2359152"/>
            <a:ext cx="2148840" cy="713232"/>
          </a:xfrm>
          <a:prstGeom prst="rect">
            <a:avLst/>
          </a:prstGeom>
          <a:solidFill>
            <a:srgbClr val="FFFFFF"/>
          </a:solidFill>
          <a:ln w="15240">
            <a:solidFill>
              <a:srgbClr val="D4D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Rank-biserial correlation</a:t>
            </a:r>
          </a:p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یا r = Z/√N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892040" y="2359152"/>
            <a:ext cx="2560320" cy="713232"/>
          </a:xfrm>
          <a:prstGeom prst="rect">
            <a:avLst/>
          </a:prstGeom>
          <a:solidFill>
            <a:srgbClr val="FFFFFF"/>
          </a:solidFill>
          <a:ln w="15240">
            <a:solidFill>
              <a:srgbClr val="D4D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استقلال گروه‌ها؛</a:t>
            </a:r>
          </a:p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شکل مشابه توزیع‌ها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452359" y="2359152"/>
            <a:ext cx="2468880" cy="713232"/>
          </a:xfrm>
          <a:prstGeom prst="rect">
            <a:avLst/>
          </a:prstGeom>
          <a:solidFill>
            <a:srgbClr val="FFFFFF"/>
          </a:solidFill>
          <a:ln w="15240">
            <a:solidFill>
              <a:srgbClr val="D4D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Mann–Whitney U</a:t>
            </a:r>
          </a:p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(Wilcoxon Rank-Sum)</a:t>
            </a:r>
          </a:p>
        </p:txBody>
      </p:sp>
      <p:sp>
        <p:nvSpPr>
          <p:cNvPr id="22" name="Rectangle 21"/>
          <p:cNvSpPr/>
          <p:nvPr/>
        </p:nvSpPr>
        <p:spPr>
          <a:xfrm>
            <a:off x="9921239" y="2359152"/>
            <a:ext cx="1874519" cy="713232"/>
          </a:xfrm>
          <a:prstGeom prst="rect">
            <a:avLst/>
          </a:prstGeom>
          <a:solidFill>
            <a:srgbClr val="FFFFFF"/>
          </a:solidFill>
          <a:ln w="15240">
            <a:solidFill>
              <a:srgbClr val="D4D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دو گروه مستقل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11480" y="3072384"/>
            <a:ext cx="2331720" cy="713232"/>
          </a:xfrm>
          <a:prstGeom prst="rect">
            <a:avLst/>
          </a:prstGeom>
          <a:solidFill>
            <a:srgbClr val="F7FAFD"/>
          </a:solidFill>
          <a:ln w="15240">
            <a:solidFill>
              <a:srgbClr val="D4D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 dirty="0" err="1">
                <a:solidFill>
                  <a:srgbClr val="0070C0"/>
                </a:solidFill>
                <a:cs typeface="B Zar" panose="00000400000000000000" pitchFamily="2" charset="-78"/>
              </a:rPr>
              <a:t>رضایت</a:t>
            </a:r>
            <a:r>
              <a:rPr b="1" dirty="0">
                <a:solidFill>
                  <a:srgbClr val="0070C0"/>
                </a:solidFill>
                <a:cs typeface="B Zar" panose="00000400000000000000" pitchFamily="2" charset="-78"/>
              </a:rPr>
              <a:t> </a:t>
            </a:r>
            <a:r>
              <a:rPr b="1" dirty="0" err="1">
                <a:solidFill>
                  <a:srgbClr val="0070C0"/>
                </a:solidFill>
                <a:cs typeface="B Zar" panose="00000400000000000000" pitchFamily="2" charset="-78"/>
              </a:rPr>
              <a:t>قبل</a:t>
            </a:r>
            <a:r>
              <a:rPr b="1" dirty="0">
                <a:solidFill>
                  <a:srgbClr val="0070C0"/>
                </a:solidFill>
                <a:cs typeface="B Zar" panose="00000400000000000000" pitchFamily="2" charset="-78"/>
              </a:rPr>
              <a:t> و </a:t>
            </a:r>
            <a:r>
              <a:rPr b="1" dirty="0" err="1">
                <a:solidFill>
                  <a:srgbClr val="0070C0"/>
                </a:solidFill>
                <a:cs typeface="B Zar" panose="00000400000000000000" pitchFamily="2" charset="-78"/>
              </a:rPr>
              <a:t>بعد</a:t>
            </a:r>
            <a:r>
              <a:rPr b="1" dirty="0">
                <a:solidFill>
                  <a:srgbClr val="0070C0"/>
                </a:solidFill>
                <a:cs typeface="B Zar" panose="00000400000000000000" pitchFamily="2" charset="-78"/>
              </a:rPr>
              <a:t> </a:t>
            </a:r>
            <a:r>
              <a:rPr b="1" dirty="0" err="1">
                <a:solidFill>
                  <a:srgbClr val="0070C0"/>
                </a:solidFill>
                <a:cs typeface="B Zar" panose="00000400000000000000" pitchFamily="2" charset="-78"/>
              </a:rPr>
              <a:t>از</a:t>
            </a:r>
            <a:r>
              <a:rPr b="1" dirty="0">
                <a:solidFill>
                  <a:srgbClr val="0070C0"/>
                </a:solidFill>
                <a:cs typeface="B Zar" panose="00000400000000000000" pitchFamily="2" charset="-78"/>
              </a:rPr>
              <a:t> </a:t>
            </a:r>
            <a:r>
              <a:rPr b="1" dirty="0" err="1">
                <a:solidFill>
                  <a:srgbClr val="0070C0"/>
                </a:solidFill>
                <a:cs typeface="B Zar" panose="00000400000000000000" pitchFamily="2" charset="-78"/>
              </a:rPr>
              <a:t>دوره</a:t>
            </a:r>
            <a:r>
              <a:rPr b="1" dirty="0">
                <a:solidFill>
                  <a:srgbClr val="0070C0"/>
                </a:solidFill>
                <a:cs typeface="B Zar" panose="00000400000000000000" pitchFamily="2" charset="-78"/>
              </a:rPr>
              <a:t> </a:t>
            </a:r>
            <a:r>
              <a:rPr b="1" dirty="0" err="1">
                <a:solidFill>
                  <a:srgbClr val="0070C0"/>
                </a:solidFill>
                <a:cs typeface="B Zar" panose="00000400000000000000" pitchFamily="2" charset="-78"/>
              </a:rPr>
              <a:t>آموزشی</a:t>
            </a:r>
            <a:endParaRPr b="1" dirty="0">
              <a:solidFill>
                <a:srgbClr val="0070C0"/>
              </a:solidFill>
              <a:cs typeface="B Zar" panose="00000400000000000000" pitchFamily="2" charset="-78"/>
            </a:endParaRPr>
          </a:p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 dirty="0" err="1">
                <a:solidFill>
                  <a:srgbClr val="0070C0"/>
                </a:solidFill>
                <a:cs typeface="B Zar" panose="00000400000000000000" pitchFamily="2" charset="-78"/>
              </a:rPr>
              <a:t>برای</a:t>
            </a:r>
            <a:r>
              <a:rPr b="1" dirty="0">
                <a:solidFill>
                  <a:srgbClr val="0070C0"/>
                </a:solidFill>
                <a:cs typeface="B Zar" panose="00000400000000000000" pitchFamily="2" charset="-78"/>
              </a:rPr>
              <a:t> </a:t>
            </a:r>
            <a:r>
              <a:rPr b="1" dirty="0" err="1">
                <a:solidFill>
                  <a:srgbClr val="0070C0"/>
                </a:solidFill>
                <a:cs typeface="B Zar" panose="00000400000000000000" pitchFamily="2" charset="-78"/>
              </a:rPr>
              <a:t>همان</a:t>
            </a:r>
            <a:r>
              <a:rPr b="1" dirty="0">
                <a:solidFill>
                  <a:srgbClr val="0070C0"/>
                </a:solidFill>
                <a:cs typeface="B Zar" panose="00000400000000000000" pitchFamily="2" charset="-78"/>
              </a:rPr>
              <a:t> </a:t>
            </a:r>
            <a:r>
              <a:rPr b="1" dirty="0" err="1">
                <a:solidFill>
                  <a:srgbClr val="0070C0"/>
                </a:solidFill>
                <a:cs typeface="B Zar" panose="00000400000000000000" pitchFamily="2" charset="-78"/>
              </a:rPr>
              <a:t>افراد</a:t>
            </a:r>
            <a:endParaRPr b="1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743200" y="3072384"/>
            <a:ext cx="2148840" cy="713232"/>
          </a:xfrm>
          <a:prstGeom prst="rect">
            <a:avLst/>
          </a:prstGeom>
          <a:solidFill>
            <a:srgbClr val="F7FAFD"/>
          </a:solidFill>
          <a:ln w="15240">
            <a:solidFill>
              <a:srgbClr val="D4D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r = Z/√N</a:t>
            </a:r>
          </a:p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یا matched-pairs OR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892040" y="3072384"/>
            <a:ext cx="2560320" cy="713232"/>
          </a:xfrm>
          <a:prstGeom prst="rect">
            <a:avLst/>
          </a:prstGeom>
          <a:solidFill>
            <a:srgbClr val="F7FAFD"/>
          </a:solidFill>
          <a:ln w="15240">
            <a:solidFill>
              <a:srgbClr val="D4D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جفت بودن درست؛</a:t>
            </a:r>
          </a:p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تقارن تفاوت‌ها</a:t>
            </a:r>
          </a:p>
        </p:txBody>
      </p:sp>
      <p:sp>
        <p:nvSpPr>
          <p:cNvPr id="26" name="Rectangle 25"/>
          <p:cNvSpPr/>
          <p:nvPr/>
        </p:nvSpPr>
        <p:spPr>
          <a:xfrm>
            <a:off x="7452359" y="3072384"/>
            <a:ext cx="2468880" cy="713232"/>
          </a:xfrm>
          <a:prstGeom prst="rect">
            <a:avLst/>
          </a:prstGeom>
          <a:solidFill>
            <a:srgbClr val="F7FAFD"/>
          </a:solidFill>
          <a:ln w="15240">
            <a:solidFill>
              <a:srgbClr val="D4D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Wilcoxon Signed-Rank</a:t>
            </a:r>
          </a:p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یا Sign Test</a:t>
            </a:r>
          </a:p>
        </p:txBody>
      </p:sp>
      <p:sp>
        <p:nvSpPr>
          <p:cNvPr id="27" name="Rectangle 26"/>
          <p:cNvSpPr/>
          <p:nvPr/>
        </p:nvSpPr>
        <p:spPr>
          <a:xfrm>
            <a:off x="9921239" y="3072384"/>
            <a:ext cx="1874519" cy="713232"/>
          </a:xfrm>
          <a:prstGeom prst="rect">
            <a:avLst/>
          </a:prstGeom>
          <a:solidFill>
            <a:srgbClr val="F7FAFD"/>
          </a:solidFill>
          <a:ln w="15240">
            <a:solidFill>
              <a:srgbClr val="D4D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دو اندازه‌گیری زوجی</a:t>
            </a:r>
          </a:p>
        </p:txBody>
      </p:sp>
      <p:sp>
        <p:nvSpPr>
          <p:cNvPr id="28" name="Rectangle 27"/>
          <p:cNvSpPr/>
          <p:nvPr/>
        </p:nvSpPr>
        <p:spPr>
          <a:xfrm>
            <a:off x="411480" y="3785615"/>
            <a:ext cx="2331720" cy="713232"/>
          </a:xfrm>
          <a:prstGeom prst="rect">
            <a:avLst/>
          </a:prstGeom>
          <a:solidFill>
            <a:srgbClr val="FFFFFF"/>
          </a:solidFill>
          <a:ln w="15240">
            <a:solidFill>
              <a:srgbClr val="D4D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سه شعبه سازمان با سطح رضایت</a:t>
            </a:r>
          </a:p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رتبه‌ای کارکنان</a:t>
            </a:r>
          </a:p>
        </p:txBody>
      </p:sp>
      <p:sp>
        <p:nvSpPr>
          <p:cNvPr id="29" name="Rectangle 28"/>
          <p:cNvSpPr/>
          <p:nvPr/>
        </p:nvSpPr>
        <p:spPr>
          <a:xfrm>
            <a:off x="2743200" y="3785615"/>
            <a:ext cx="2148840" cy="713232"/>
          </a:xfrm>
          <a:prstGeom prst="rect">
            <a:avLst/>
          </a:prstGeom>
          <a:solidFill>
            <a:srgbClr val="FFFFFF"/>
          </a:solidFill>
          <a:ln w="15240">
            <a:solidFill>
              <a:srgbClr val="D4D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ε² یا η² رتبه‌ای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892040" y="3785615"/>
            <a:ext cx="2560320" cy="713232"/>
          </a:xfrm>
          <a:prstGeom prst="rect">
            <a:avLst/>
          </a:prstGeom>
          <a:solidFill>
            <a:srgbClr val="FFFFFF"/>
          </a:solidFill>
          <a:ln w="15240">
            <a:solidFill>
              <a:srgbClr val="D4D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استقلال گروه‌ها؛</a:t>
            </a:r>
          </a:p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مشاهدات مستقل</a:t>
            </a:r>
          </a:p>
        </p:txBody>
      </p:sp>
      <p:sp>
        <p:nvSpPr>
          <p:cNvPr id="31" name="Rectangle 30"/>
          <p:cNvSpPr/>
          <p:nvPr/>
        </p:nvSpPr>
        <p:spPr>
          <a:xfrm>
            <a:off x="7452359" y="3785615"/>
            <a:ext cx="2468880" cy="713232"/>
          </a:xfrm>
          <a:prstGeom prst="rect">
            <a:avLst/>
          </a:prstGeom>
          <a:solidFill>
            <a:srgbClr val="FFFFFF"/>
          </a:solidFill>
          <a:ln w="15240">
            <a:solidFill>
              <a:srgbClr val="D4D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Kruskal–Wallis</a:t>
            </a:r>
          </a:p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+ Post-hoc Dunn</a:t>
            </a:r>
          </a:p>
        </p:txBody>
      </p:sp>
      <p:sp>
        <p:nvSpPr>
          <p:cNvPr id="32" name="Rectangle 31"/>
          <p:cNvSpPr/>
          <p:nvPr/>
        </p:nvSpPr>
        <p:spPr>
          <a:xfrm>
            <a:off x="9921239" y="3785615"/>
            <a:ext cx="1874519" cy="713232"/>
          </a:xfrm>
          <a:prstGeom prst="rect">
            <a:avLst/>
          </a:prstGeom>
          <a:solidFill>
            <a:srgbClr val="FFFFFF"/>
          </a:solidFill>
          <a:ln w="15240">
            <a:solidFill>
              <a:srgbClr val="D4D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بیش از دو گروه مستقل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11480" y="4498848"/>
            <a:ext cx="2331720" cy="713232"/>
          </a:xfrm>
          <a:prstGeom prst="rect">
            <a:avLst/>
          </a:prstGeom>
          <a:solidFill>
            <a:srgbClr val="F7FAFD"/>
          </a:solidFill>
          <a:ln w="15240">
            <a:solidFill>
              <a:srgbClr val="D4D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رضایت یک گروه در سه زمان</a:t>
            </a:r>
          </a:p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قبل، بلافاصله، یک ماه بعد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743200" y="4498848"/>
            <a:ext cx="2148840" cy="713232"/>
          </a:xfrm>
          <a:prstGeom prst="rect">
            <a:avLst/>
          </a:prstGeom>
          <a:solidFill>
            <a:srgbClr val="F7FAFD"/>
          </a:solidFill>
          <a:ln w="15240">
            <a:solidFill>
              <a:srgbClr val="D4D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Kendall’s W</a:t>
            </a:r>
          </a:p>
        </p:txBody>
      </p:sp>
      <p:sp>
        <p:nvSpPr>
          <p:cNvPr id="35" name="Rectangle 34"/>
          <p:cNvSpPr/>
          <p:nvPr/>
        </p:nvSpPr>
        <p:spPr>
          <a:xfrm>
            <a:off x="4892040" y="4498848"/>
            <a:ext cx="2560320" cy="713232"/>
          </a:xfrm>
          <a:prstGeom prst="rect">
            <a:avLst/>
          </a:prstGeom>
          <a:solidFill>
            <a:srgbClr val="F7FAFD"/>
          </a:solidFill>
          <a:ln w="15240">
            <a:solidFill>
              <a:srgbClr val="D4D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وابستگی اندازه‌گیری‌ها؛</a:t>
            </a:r>
          </a:p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رتبه‌ای بودن پاسخ</a:t>
            </a:r>
          </a:p>
        </p:txBody>
      </p:sp>
      <p:sp>
        <p:nvSpPr>
          <p:cNvPr id="36" name="Rectangle 35"/>
          <p:cNvSpPr/>
          <p:nvPr/>
        </p:nvSpPr>
        <p:spPr>
          <a:xfrm>
            <a:off x="7452359" y="4498848"/>
            <a:ext cx="2468880" cy="713232"/>
          </a:xfrm>
          <a:prstGeom prst="rect">
            <a:avLst/>
          </a:prstGeom>
          <a:solidFill>
            <a:srgbClr val="F7FAFD"/>
          </a:solidFill>
          <a:ln w="15240">
            <a:solidFill>
              <a:srgbClr val="D4D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Friedman Test</a:t>
            </a:r>
          </a:p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+ Wilcoxon pairwise</a:t>
            </a:r>
          </a:p>
        </p:txBody>
      </p:sp>
      <p:sp>
        <p:nvSpPr>
          <p:cNvPr id="37" name="Rectangle 36"/>
          <p:cNvSpPr/>
          <p:nvPr/>
        </p:nvSpPr>
        <p:spPr>
          <a:xfrm>
            <a:off x="9921239" y="4498848"/>
            <a:ext cx="1874519" cy="713232"/>
          </a:xfrm>
          <a:prstGeom prst="rect">
            <a:avLst/>
          </a:prstGeom>
          <a:solidFill>
            <a:srgbClr val="F7FAFD"/>
          </a:solidFill>
          <a:ln w="15240">
            <a:solidFill>
              <a:srgbClr val="D4D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20" b="0">
                <a:solidFill>
                  <a:srgbClr val="181E26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بیش از دو زمان زوجی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731520" y="5532120"/>
            <a:ext cx="3337560" cy="731520"/>
          </a:xfrm>
          <a:prstGeom prst="roundRect">
            <a:avLst/>
          </a:prstGeom>
          <a:solidFill>
            <a:srgbClr val="E8F0FE"/>
          </a:solidFill>
          <a:ln w="15240">
            <a:solidFill>
              <a:srgbClr val="2563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220" b="1">
                <a:solidFill>
                  <a:srgbClr val="0D3059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نکته درباره لیکرت</a:t>
            </a:r>
          </a:p>
          <a:p>
            <a:pPr algn="ctr" rtl="1">
              <a:defRPr sz="1220" b="1">
                <a:solidFill>
                  <a:srgbClr val="0D3059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تک‌گویه لیکرتی معمولاً رتبه‌ای است؛ مجموع/میانگین چندگویه‌ای معتبر گاهی به‌صورت فاصله‌ای تحلیل می‌شود.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4434840" y="5532120"/>
            <a:ext cx="3383280" cy="731520"/>
          </a:xfrm>
          <a:prstGeom prst="roundRect">
            <a:avLst/>
          </a:prstGeom>
          <a:solidFill>
            <a:srgbClr val="F3EDFF"/>
          </a:solidFill>
          <a:ln w="15240">
            <a:solidFill>
              <a:srgbClr val="6F46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220" b="1">
                <a:solidFill>
                  <a:srgbClr val="0D3059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رتبه‌های مساوی (Ties)</a:t>
            </a:r>
          </a:p>
          <a:p>
            <a:pPr algn="ctr" rtl="1">
              <a:defRPr sz="1220" b="1">
                <a:solidFill>
                  <a:srgbClr val="0D3059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در داده‌های لیکرت رایج است؛ باید از نسخه‌های tie-corrected یا exact/Monte Carlo استفاده شود.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8183879" y="5532120"/>
            <a:ext cx="3337560" cy="731520"/>
          </a:xfrm>
          <a:prstGeom prst="roundRect">
            <a:avLst/>
          </a:prstGeom>
          <a:solidFill>
            <a:srgbClr val="E8F7ED"/>
          </a:solidFill>
          <a:ln w="15240">
            <a:solidFill>
              <a:srgbClr val="267E4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220" b="1">
                <a:solidFill>
                  <a:srgbClr val="0D3059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گزارش علمی</a:t>
            </a:r>
          </a:p>
          <a:p>
            <a:pPr algn="ctr" rtl="1">
              <a:defRPr sz="1220" b="1">
                <a:solidFill>
                  <a:srgbClr val="0D3059"/>
                </a:solidFill>
                <a:latin typeface="Arial"/>
              </a:defRPr>
            </a:pPr>
            <a:r>
              <a:rPr b="1">
                <a:solidFill>
                  <a:srgbClr val="0070C0"/>
                </a:solidFill>
                <a:cs typeface="B Zar" panose="00000400000000000000" pitchFamily="2" charset="-78"/>
              </a:rPr>
              <a:t>همیشه آماره آزمون، p-value، اندازه اثر، و توصیف میانه/دامنه بین‌چارکی گزارش شود.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11480" y="6539163"/>
            <a:ext cx="11247120" cy="381643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950" b="0">
                <a:solidFill>
                  <a:srgbClr val="5C6673"/>
                </a:solidFill>
                <a:latin typeface="Arial"/>
              </a:defRPr>
            </a:pPr>
            <a:r>
              <a:rPr sz="2000" b="1" dirty="0" err="1">
                <a:solidFill>
                  <a:srgbClr val="FF0000"/>
                </a:solidFill>
                <a:cs typeface="B Zar" panose="00000400000000000000" pitchFamily="2" charset="-78"/>
              </a:rPr>
              <a:t>برای</a:t>
            </a:r>
            <a:r>
              <a:rPr sz="2000" b="1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2000" b="1" dirty="0" err="1">
                <a:solidFill>
                  <a:srgbClr val="FF0000"/>
                </a:solidFill>
                <a:cs typeface="B Zar" panose="00000400000000000000" pitchFamily="2" charset="-78"/>
              </a:rPr>
              <a:t>داده‌های</a:t>
            </a:r>
            <a:r>
              <a:rPr sz="2000" b="1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2000" b="1" dirty="0" err="1">
                <a:solidFill>
                  <a:srgbClr val="FF0000"/>
                </a:solidFill>
                <a:cs typeface="B Zar" panose="00000400000000000000" pitchFamily="2" charset="-78"/>
              </a:rPr>
              <a:t>رتبه‌ای</a:t>
            </a:r>
            <a:r>
              <a:rPr sz="2000" b="1" dirty="0">
                <a:solidFill>
                  <a:srgbClr val="FF0000"/>
                </a:solidFill>
                <a:cs typeface="B Zar" panose="00000400000000000000" pitchFamily="2" charset="-78"/>
              </a:rPr>
              <a:t>، </a:t>
            </a:r>
            <a:r>
              <a:rPr sz="2000" b="1" dirty="0" err="1">
                <a:solidFill>
                  <a:srgbClr val="FF0000"/>
                </a:solidFill>
                <a:cs typeface="B Zar" panose="00000400000000000000" pitchFamily="2" charset="-78"/>
              </a:rPr>
              <a:t>میانه</a:t>
            </a:r>
            <a:r>
              <a:rPr sz="2000" b="1" dirty="0">
                <a:solidFill>
                  <a:srgbClr val="FF0000"/>
                </a:solidFill>
                <a:cs typeface="B Zar" panose="00000400000000000000" pitchFamily="2" charset="-78"/>
              </a:rPr>
              <a:t> و IQR </a:t>
            </a:r>
            <a:r>
              <a:rPr sz="2000" b="1" dirty="0" err="1">
                <a:solidFill>
                  <a:srgbClr val="FF0000"/>
                </a:solidFill>
                <a:cs typeface="B Zar" panose="00000400000000000000" pitchFamily="2" charset="-78"/>
              </a:rPr>
              <a:t>معمولاً</a:t>
            </a:r>
            <a:r>
              <a:rPr sz="2000" b="1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2000" b="1" dirty="0" err="1">
                <a:solidFill>
                  <a:srgbClr val="FF0000"/>
                </a:solidFill>
                <a:cs typeface="B Zar" panose="00000400000000000000" pitchFamily="2" charset="-78"/>
              </a:rPr>
              <a:t>توصیف</a:t>
            </a:r>
            <a:r>
              <a:rPr sz="2000" b="1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2000" b="1" dirty="0" err="1">
                <a:solidFill>
                  <a:srgbClr val="FF0000"/>
                </a:solidFill>
                <a:cs typeface="B Zar" panose="00000400000000000000" pitchFamily="2" charset="-78"/>
              </a:rPr>
              <a:t>مناسب‌تری</a:t>
            </a:r>
            <a:r>
              <a:rPr sz="2000" b="1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2000" b="1" dirty="0" err="1">
                <a:solidFill>
                  <a:srgbClr val="FF0000"/>
                </a:solidFill>
                <a:cs typeface="B Zar" panose="00000400000000000000" pitchFamily="2" charset="-78"/>
              </a:rPr>
              <a:t>از</a:t>
            </a:r>
            <a:r>
              <a:rPr sz="2000" b="1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2000" b="1" dirty="0" err="1">
                <a:solidFill>
                  <a:srgbClr val="FF0000"/>
                </a:solidFill>
                <a:cs typeface="B Zar" panose="00000400000000000000" pitchFamily="2" charset="-78"/>
              </a:rPr>
              <a:t>میانگین</a:t>
            </a:r>
            <a:r>
              <a:rPr sz="2000" b="1" dirty="0">
                <a:solidFill>
                  <a:srgbClr val="FF0000"/>
                </a:solidFill>
                <a:cs typeface="B Zar" panose="00000400000000000000" pitchFamily="2" charset="-78"/>
              </a:rPr>
              <a:t> و </a:t>
            </a:r>
            <a:r>
              <a:rPr sz="2000" b="1" dirty="0" err="1">
                <a:solidFill>
                  <a:srgbClr val="FF0000"/>
                </a:solidFill>
                <a:cs typeface="B Zar" panose="00000400000000000000" pitchFamily="2" charset="-78"/>
              </a:rPr>
              <a:t>انحراف</a:t>
            </a:r>
            <a:r>
              <a:rPr sz="2000" b="1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2000" b="1" dirty="0" err="1">
                <a:solidFill>
                  <a:srgbClr val="FF0000"/>
                </a:solidFill>
                <a:cs typeface="B Zar" panose="00000400000000000000" pitchFamily="2" charset="-78"/>
              </a:rPr>
              <a:t>معیار</a:t>
            </a:r>
            <a:r>
              <a:rPr sz="2000" b="1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2000" b="1" dirty="0" err="1">
                <a:solidFill>
                  <a:srgbClr val="FF0000"/>
                </a:solidFill>
                <a:cs typeface="B Zar" panose="00000400000000000000" pitchFamily="2" charset="-78"/>
              </a:rPr>
              <a:t>هستند</a:t>
            </a:r>
            <a:r>
              <a:rPr sz="2000" b="1" dirty="0">
                <a:solidFill>
                  <a:srgbClr val="FF0000"/>
                </a:solidFill>
                <a:cs typeface="B Zar" panose="00000400000000000000" pitchFamily="2" charset="-78"/>
              </a:rPr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lelogram 1"/>
          <p:cNvSpPr/>
          <p:nvPr/>
        </p:nvSpPr>
        <p:spPr>
          <a:xfrm>
            <a:off x="-182880" y="0"/>
            <a:ext cx="1188720" cy="914400"/>
          </a:xfrm>
          <a:prstGeom prst="parallelogram">
            <a:avLst/>
          </a:prstGeom>
          <a:solidFill>
            <a:srgbClr val="0D3059"/>
          </a:solidFill>
          <a:ln>
            <a:solidFill>
              <a:srgbClr val="0D305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3" name="Parallelogram 2"/>
          <p:cNvSpPr/>
          <p:nvPr/>
        </p:nvSpPr>
        <p:spPr>
          <a:xfrm>
            <a:off x="502920" y="0"/>
            <a:ext cx="411480" cy="914400"/>
          </a:xfrm>
          <a:prstGeom prst="parallelogram">
            <a:avLst/>
          </a:prstGeom>
          <a:solidFill>
            <a:srgbClr val="178997"/>
          </a:solidFill>
          <a:ln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0744200" y="109728"/>
            <a:ext cx="1234440" cy="658368"/>
          </a:xfrm>
          <a:prstGeom prst="roundRect">
            <a:avLst/>
          </a:prstGeom>
          <a:solidFill>
            <a:srgbClr val="0D3059"/>
          </a:solidFill>
          <a:ln>
            <a:solidFill>
              <a:srgbClr val="0D305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ORDINAL</a:t>
            </a:r>
          </a:p>
          <a:p>
            <a:pPr algn="ctr" rtl="1">
              <a:defRPr sz="11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DATA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5840" y="87848"/>
            <a:ext cx="10058400" cy="427809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2300" b="1">
                <a:solidFill>
                  <a:srgbClr val="0D305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مثال‌های عددی دقیق: یک نمونه و دو گروه مستقل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566928"/>
            <a:ext cx="9966960" cy="256032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1200" b="0">
                <a:solidFill>
                  <a:srgbClr val="5C6673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How to translate a research question into an ordinal test</a:t>
            </a:r>
          </a:p>
        </p:txBody>
      </p:sp>
      <p:cxnSp>
        <p:nvCxnSpPr>
          <p:cNvPr id="7" name="Connector 6"/>
          <p:cNvCxnSpPr/>
          <p:nvPr/>
        </p:nvCxnSpPr>
        <p:spPr>
          <a:xfrm>
            <a:off x="0" y="960120"/>
            <a:ext cx="12191695" cy="0"/>
          </a:xfrm>
          <a:prstGeom prst="line">
            <a:avLst/>
          </a:prstGeom>
          <a:ln w="15240">
            <a:solidFill>
              <a:srgbClr val="0D305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502920" y="1234440"/>
            <a:ext cx="5394960" cy="411480"/>
          </a:xfrm>
          <a:prstGeom prst="roundRect">
            <a:avLst/>
          </a:prstGeom>
          <a:solidFill>
            <a:srgbClr val="267E4F"/>
          </a:solidFill>
          <a:ln w="15240">
            <a:solidFill>
              <a:srgbClr val="267E4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65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مثال ۱: آیا رضایت کارکنان بالاتر از حد متوسط است؟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40080" y="1783080"/>
            <a:ext cx="2194560" cy="82296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67E4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23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داده: ۲۸ کارمند</a:t>
            </a:r>
          </a:p>
          <a:p>
            <a:pPr algn="ctr" rtl="1">
              <a:defRPr sz="123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مقیاس: ۱ تا ۵</a:t>
            </a:r>
          </a:p>
          <a:p>
            <a:pPr algn="ctr" rtl="1">
              <a:defRPr sz="123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مقدار نظری: ۳</a:t>
            </a:r>
          </a:p>
          <a:p>
            <a:pPr algn="ctr" rtl="1">
              <a:defRPr sz="123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H₀: میانه = ۳</a:t>
            </a:r>
          </a:p>
        </p:txBody>
      </p:sp>
      <p:sp>
        <p:nvSpPr>
          <p:cNvPr id="10" name="Rectangle 9"/>
          <p:cNvSpPr/>
          <p:nvPr/>
        </p:nvSpPr>
        <p:spPr>
          <a:xfrm>
            <a:off x="3063240" y="2967228"/>
            <a:ext cx="292608" cy="96012"/>
          </a:xfrm>
          <a:prstGeom prst="rect">
            <a:avLst/>
          </a:prstGeom>
          <a:solidFill>
            <a:srgbClr val="178997"/>
          </a:solidFill>
          <a:ln w="15240"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0">
                <a:solidFill>
                  <a:srgbClr val="181E26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63240" y="3112505"/>
            <a:ext cx="292608" cy="212366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90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۱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63240" y="2718589"/>
            <a:ext cx="292608" cy="204671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850" b="0">
                <a:solidFill>
                  <a:srgbClr val="0D305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538728" y="2775204"/>
            <a:ext cx="292608" cy="288036"/>
          </a:xfrm>
          <a:prstGeom prst="rect">
            <a:avLst/>
          </a:prstGeom>
          <a:solidFill>
            <a:srgbClr val="178997"/>
          </a:solidFill>
          <a:ln w="15240"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0">
                <a:solidFill>
                  <a:srgbClr val="181E26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38728" y="3112505"/>
            <a:ext cx="292608" cy="212366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90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۲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38728" y="2526565"/>
            <a:ext cx="292608" cy="204671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850" b="0">
                <a:solidFill>
                  <a:srgbClr val="0D305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3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014216" y="2487168"/>
            <a:ext cx="292608" cy="576072"/>
          </a:xfrm>
          <a:prstGeom prst="rect">
            <a:avLst/>
          </a:prstGeom>
          <a:solidFill>
            <a:srgbClr val="178997"/>
          </a:solidFill>
          <a:ln w="15240"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0">
                <a:solidFill>
                  <a:srgbClr val="181E26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14216" y="3112505"/>
            <a:ext cx="292608" cy="212366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90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۳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014216" y="2238529"/>
            <a:ext cx="292608" cy="204671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850" b="0">
                <a:solidFill>
                  <a:srgbClr val="0D305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6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489704" y="2103120"/>
            <a:ext cx="292608" cy="960120"/>
          </a:xfrm>
          <a:prstGeom prst="rect">
            <a:avLst/>
          </a:prstGeom>
          <a:solidFill>
            <a:srgbClr val="178997"/>
          </a:solidFill>
          <a:ln w="15240"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0">
                <a:solidFill>
                  <a:srgbClr val="181E26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89704" y="3112505"/>
            <a:ext cx="292608" cy="212366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90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۴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489704" y="1854480"/>
            <a:ext cx="292608" cy="204671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850" b="0">
                <a:solidFill>
                  <a:srgbClr val="0D305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10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965192" y="2295144"/>
            <a:ext cx="292608" cy="768096"/>
          </a:xfrm>
          <a:prstGeom prst="rect">
            <a:avLst/>
          </a:prstGeom>
          <a:solidFill>
            <a:srgbClr val="178997"/>
          </a:solidFill>
          <a:ln w="15240"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0">
                <a:solidFill>
                  <a:srgbClr val="181E26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65192" y="3112505"/>
            <a:ext cx="292608" cy="212366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90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۵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965192" y="2046504"/>
            <a:ext cx="292608" cy="204671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850" b="0">
                <a:solidFill>
                  <a:srgbClr val="0D305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8</a:t>
            </a:r>
          </a:p>
        </p:txBody>
      </p:sp>
      <p:cxnSp>
        <p:nvCxnSpPr>
          <p:cNvPr id="25" name="Connector 24"/>
          <p:cNvCxnSpPr/>
          <p:nvPr/>
        </p:nvCxnSpPr>
        <p:spPr>
          <a:xfrm>
            <a:off x="2971800" y="3090672"/>
            <a:ext cx="2560320" cy="0"/>
          </a:xfrm>
          <a:prstGeom prst="line">
            <a:avLst/>
          </a:prstGeom>
          <a:ln w="12700">
            <a:solidFill>
              <a:srgbClr val="5C667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971800" y="1813834"/>
            <a:ext cx="2651760" cy="258532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1200" b="1">
                <a:solidFill>
                  <a:srgbClr val="0D305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فراوانی پاسخ‌ها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40080" y="3749039"/>
            <a:ext cx="5074920" cy="960120"/>
          </a:xfrm>
          <a:prstGeom prst="roundRect">
            <a:avLst/>
          </a:prstGeom>
          <a:solidFill>
            <a:srgbClr val="E8F7ED"/>
          </a:solidFill>
          <a:ln w="15240">
            <a:solidFill>
              <a:srgbClr val="267E4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22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آزمون پیشنهادی: One-Sample Wilcoxon Signed-Rank</a:t>
            </a:r>
          </a:p>
          <a:p>
            <a:pPr algn="ctr" rtl="1">
              <a:defRPr sz="122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اگر تقارن اختلاف‌ها نسبت به ۳ قابل دفاع نیست: Sign Test</a:t>
            </a:r>
          </a:p>
          <a:p>
            <a:pPr algn="ctr" rtl="1">
              <a:defRPr sz="122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گزارش نمونه: Median = 4, IQR = 3–5, W = …, p &lt; .05, r = …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263640" y="1234440"/>
            <a:ext cx="5394960" cy="411480"/>
          </a:xfrm>
          <a:prstGeom prst="roundRect">
            <a:avLst/>
          </a:prstGeom>
          <a:solidFill>
            <a:srgbClr val="2563AA"/>
          </a:solidFill>
          <a:ln w="15240">
            <a:solidFill>
              <a:srgbClr val="2563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65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مثال ۲: آیا رضایت کاربران دو نسخه نرم‌افزار تفاوت دارد؟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6446520" y="1783080"/>
            <a:ext cx="4983480" cy="77724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563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26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گروه A: ۳۵ نفر، گروه B: ۳۲ نفر</a:t>
            </a:r>
          </a:p>
          <a:p>
            <a:pPr algn="ctr" rtl="1">
              <a:defRPr sz="126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متغیر پاسخ: رضایت در مقیاس ۱ تا ۵</a:t>
            </a:r>
          </a:p>
          <a:p>
            <a:pPr algn="ctr" rtl="1">
              <a:defRPr sz="126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H₀: توزیع رضایت در دو گروه یکسان است.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446520" y="2740501"/>
            <a:ext cx="731520" cy="243143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1100" b="1">
                <a:solidFill>
                  <a:srgbClr val="0D305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گروه A</a:t>
            </a:r>
          </a:p>
        </p:txBody>
      </p:sp>
      <p:sp>
        <p:nvSpPr>
          <p:cNvPr id="31" name="Oval 30"/>
          <p:cNvSpPr/>
          <p:nvPr/>
        </p:nvSpPr>
        <p:spPr>
          <a:xfrm>
            <a:off x="7315200" y="2834640"/>
            <a:ext cx="146304" cy="146304"/>
          </a:xfrm>
          <a:prstGeom prst="ellipse">
            <a:avLst/>
          </a:prstGeom>
          <a:solidFill>
            <a:srgbClr val="178997"/>
          </a:solidFill>
          <a:ln w="15240"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0">
                <a:solidFill>
                  <a:srgbClr val="181E26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7662672" y="2834640"/>
            <a:ext cx="146304" cy="146304"/>
          </a:xfrm>
          <a:prstGeom prst="ellipse">
            <a:avLst/>
          </a:prstGeom>
          <a:solidFill>
            <a:srgbClr val="178997"/>
          </a:solidFill>
          <a:ln w="15240"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0">
                <a:solidFill>
                  <a:srgbClr val="181E26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8010144" y="2834640"/>
            <a:ext cx="146304" cy="146304"/>
          </a:xfrm>
          <a:prstGeom prst="ellipse">
            <a:avLst/>
          </a:prstGeom>
          <a:solidFill>
            <a:srgbClr val="178997"/>
          </a:solidFill>
          <a:ln w="15240"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0">
                <a:solidFill>
                  <a:srgbClr val="181E26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8357616" y="2834640"/>
            <a:ext cx="146304" cy="146304"/>
          </a:xfrm>
          <a:prstGeom prst="ellipse">
            <a:avLst/>
          </a:prstGeom>
          <a:solidFill>
            <a:srgbClr val="178997"/>
          </a:solidFill>
          <a:ln w="15240"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0">
                <a:solidFill>
                  <a:srgbClr val="181E26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8705088" y="2834640"/>
            <a:ext cx="146304" cy="146304"/>
          </a:xfrm>
          <a:prstGeom prst="ellipse">
            <a:avLst/>
          </a:prstGeom>
          <a:solidFill>
            <a:srgbClr val="178997"/>
          </a:solidFill>
          <a:ln w="15240"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0">
                <a:solidFill>
                  <a:srgbClr val="181E26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9052560" y="2834640"/>
            <a:ext cx="146304" cy="146304"/>
          </a:xfrm>
          <a:prstGeom prst="ellipse">
            <a:avLst/>
          </a:prstGeom>
          <a:solidFill>
            <a:srgbClr val="178997"/>
          </a:solidFill>
          <a:ln w="15240"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0">
                <a:solidFill>
                  <a:srgbClr val="181E26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9400032" y="2834640"/>
            <a:ext cx="146304" cy="146304"/>
          </a:xfrm>
          <a:prstGeom prst="ellipse">
            <a:avLst/>
          </a:prstGeom>
          <a:solidFill>
            <a:srgbClr val="178997"/>
          </a:solidFill>
          <a:ln w="15240"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0">
                <a:solidFill>
                  <a:srgbClr val="181E26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9747504" y="2834640"/>
            <a:ext cx="146304" cy="146304"/>
          </a:xfrm>
          <a:prstGeom prst="ellipse">
            <a:avLst/>
          </a:prstGeom>
          <a:solidFill>
            <a:srgbClr val="178997"/>
          </a:solidFill>
          <a:ln w="15240"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0">
                <a:solidFill>
                  <a:srgbClr val="181E26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332720" y="2752042"/>
            <a:ext cx="868680" cy="220060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950" b="0">
                <a:solidFill>
                  <a:srgbClr val="5C6673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رتبه‌های پاسخ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446520" y="3215989"/>
            <a:ext cx="731520" cy="243143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1100" b="1">
                <a:solidFill>
                  <a:srgbClr val="0D305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گروه B</a:t>
            </a:r>
          </a:p>
        </p:txBody>
      </p:sp>
      <p:sp>
        <p:nvSpPr>
          <p:cNvPr id="41" name="Oval 40"/>
          <p:cNvSpPr/>
          <p:nvPr/>
        </p:nvSpPr>
        <p:spPr>
          <a:xfrm>
            <a:off x="7315200" y="3310128"/>
            <a:ext cx="146304" cy="146304"/>
          </a:xfrm>
          <a:prstGeom prst="ellipse">
            <a:avLst/>
          </a:prstGeom>
          <a:solidFill>
            <a:srgbClr val="6F46A4"/>
          </a:solidFill>
          <a:ln w="15240">
            <a:solidFill>
              <a:srgbClr val="6F46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0">
                <a:solidFill>
                  <a:srgbClr val="181E26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7662672" y="3310128"/>
            <a:ext cx="146304" cy="146304"/>
          </a:xfrm>
          <a:prstGeom prst="ellipse">
            <a:avLst/>
          </a:prstGeom>
          <a:solidFill>
            <a:srgbClr val="6F46A4"/>
          </a:solidFill>
          <a:ln w="15240">
            <a:solidFill>
              <a:srgbClr val="6F46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0">
                <a:solidFill>
                  <a:srgbClr val="181E26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8010144" y="3310128"/>
            <a:ext cx="146304" cy="146304"/>
          </a:xfrm>
          <a:prstGeom prst="ellipse">
            <a:avLst/>
          </a:prstGeom>
          <a:solidFill>
            <a:srgbClr val="6F46A4"/>
          </a:solidFill>
          <a:ln w="15240">
            <a:solidFill>
              <a:srgbClr val="6F46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0">
                <a:solidFill>
                  <a:srgbClr val="181E26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8357616" y="3310128"/>
            <a:ext cx="146304" cy="146304"/>
          </a:xfrm>
          <a:prstGeom prst="ellipse">
            <a:avLst/>
          </a:prstGeom>
          <a:solidFill>
            <a:srgbClr val="6F46A4"/>
          </a:solidFill>
          <a:ln w="15240">
            <a:solidFill>
              <a:srgbClr val="6F46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0">
                <a:solidFill>
                  <a:srgbClr val="181E26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8705088" y="3310128"/>
            <a:ext cx="146304" cy="146304"/>
          </a:xfrm>
          <a:prstGeom prst="ellipse">
            <a:avLst/>
          </a:prstGeom>
          <a:solidFill>
            <a:srgbClr val="6F46A4"/>
          </a:solidFill>
          <a:ln w="15240">
            <a:solidFill>
              <a:srgbClr val="6F46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0">
                <a:solidFill>
                  <a:srgbClr val="181E26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9052560" y="3310128"/>
            <a:ext cx="146304" cy="146304"/>
          </a:xfrm>
          <a:prstGeom prst="ellipse">
            <a:avLst/>
          </a:prstGeom>
          <a:solidFill>
            <a:srgbClr val="6F46A4"/>
          </a:solidFill>
          <a:ln w="15240">
            <a:solidFill>
              <a:srgbClr val="6F46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0">
                <a:solidFill>
                  <a:srgbClr val="181E26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9400032" y="3310128"/>
            <a:ext cx="146304" cy="146304"/>
          </a:xfrm>
          <a:prstGeom prst="ellipse">
            <a:avLst/>
          </a:prstGeom>
          <a:solidFill>
            <a:srgbClr val="6F46A4"/>
          </a:solidFill>
          <a:ln w="15240">
            <a:solidFill>
              <a:srgbClr val="6F46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0">
                <a:solidFill>
                  <a:srgbClr val="181E26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9747504" y="3310128"/>
            <a:ext cx="146304" cy="146304"/>
          </a:xfrm>
          <a:prstGeom prst="ellipse">
            <a:avLst/>
          </a:prstGeom>
          <a:solidFill>
            <a:srgbClr val="6F46A4"/>
          </a:solidFill>
          <a:ln w="15240">
            <a:solidFill>
              <a:srgbClr val="6F46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0">
                <a:solidFill>
                  <a:srgbClr val="181E26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332720" y="3227530"/>
            <a:ext cx="868680" cy="220060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950" b="0">
                <a:solidFill>
                  <a:srgbClr val="5C6673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رتبه‌های پاسخ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6446520" y="3749039"/>
            <a:ext cx="4983480" cy="960120"/>
          </a:xfrm>
          <a:prstGeom prst="roundRect">
            <a:avLst/>
          </a:prstGeom>
          <a:solidFill>
            <a:srgbClr val="E8F0FE"/>
          </a:solidFill>
          <a:ln w="15240">
            <a:solidFill>
              <a:srgbClr val="2563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22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آزمون پیشنهادی: Mann–Whitney U Test</a:t>
            </a:r>
          </a:p>
          <a:p>
            <a:pPr algn="ctr" rtl="1">
              <a:defRPr sz="122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تفسیر اختلاف میانه فقط وقتی مناسب است که شکل توزیع‌ها تقریباً مشابه باشد.</a:t>
            </a:r>
          </a:p>
          <a:p>
            <a:pPr algn="ctr" rtl="1">
              <a:defRPr sz="122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گزارش نمونه: U = …, Z = …, p = …, rank-biserial r = …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914400" y="5532120"/>
            <a:ext cx="10378440" cy="685800"/>
          </a:xfrm>
          <a:prstGeom prst="roundRect">
            <a:avLst/>
          </a:prstGeom>
          <a:solidFill>
            <a:srgbClr val="FFF0E0"/>
          </a:solidFill>
          <a:ln w="15240">
            <a:solidFill>
              <a:srgbClr val="D87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400" b="1">
                <a:solidFill>
                  <a:srgbClr val="0D305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احتیاط تفسیری: Mann–Whitney الزاماً «آزمون اختلاف میانه‌ها» نیست؛ فرض صفر دقیق‌تر آن برابری توزیع‌ها/رتبه‌هاست. تفسیر میانه وقتی مناسب است که شکل توزیع‌ها تقریباً مشابه باشد.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11480" y="6539163"/>
            <a:ext cx="11247120" cy="381643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950" b="0">
                <a:solidFill>
                  <a:srgbClr val="5C6673"/>
                </a:solidFill>
                <a:latin typeface="Arial"/>
              </a:defRPr>
            </a:pPr>
            <a:r>
              <a:rPr sz="2000" dirty="0" err="1">
                <a:solidFill>
                  <a:srgbClr val="FF0000"/>
                </a:solidFill>
                <a:cs typeface="B Zar" panose="00000400000000000000" pitchFamily="2" charset="-78"/>
              </a:rPr>
              <a:t>هر</a:t>
            </a:r>
            <a:r>
              <a:rPr sz="20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2000" dirty="0" err="1">
                <a:solidFill>
                  <a:srgbClr val="FF0000"/>
                </a:solidFill>
                <a:cs typeface="B Zar" panose="00000400000000000000" pitchFamily="2" charset="-78"/>
              </a:rPr>
              <a:t>مثال</a:t>
            </a:r>
            <a:r>
              <a:rPr sz="20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2000" dirty="0" err="1">
                <a:solidFill>
                  <a:srgbClr val="FF0000"/>
                </a:solidFill>
                <a:cs typeface="B Zar" panose="00000400000000000000" pitchFamily="2" charset="-78"/>
              </a:rPr>
              <a:t>باید</a:t>
            </a:r>
            <a:r>
              <a:rPr sz="20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2000" dirty="0" err="1">
                <a:solidFill>
                  <a:srgbClr val="FF0000"/>
                </a:solidFill>
                <a:cs typeface="B Zar" panose="00000400000000000000" pitchFamily="2" charset="-78"/>
              </a:rPr>
              <a:t>با</a:t>
            </a:r>
            <a:r>
              <a:rPr sz="20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2000" dirty="0" err="1">
                <a:solidFill>
                  <a:srgbClr val="FF0000"/>
                </a:solidFill>
                <a:cs typeface="B Zar" panose="00000400000000000000" pitchFamily="2" charset="-78"/>
              </a:rPr>
              <a:t>سؤال</a:t>
            </a:r>
            <a:r>
              <a:rPr sz="20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2000" dirty="0" err="1">
                <a:solidFill>
                  <a:srgbClr val="FF0000"/>
                </a:solidFill>
                <a:cs typeface="B Zar" panose="00000400000000000000" pitchFamily="2" charset="-78"/>
              </a:rPr>
              <a:t>پژوهش</a:t>
            </a:r>
            <a:r>
              <a:rPr sz="2000" dirty="0">
                <a:solidFill>
                  <a:srgbClr val="FF0000"/>
                </a:solidFill>
                <a:cs typeface="B Zar" panose="00000400000000000000" pitchFamily="2" charset="-78"/>
              </a:rPr>
              <a:t>، </a:t>
            </a:r>
            <a:r>
              <a:rPr sz="2000" dirty="0" err="1">
                <a:solidFill>
                  <a:srgbClr val="FF0000"/>
                </a:solidFill>
                <a:cs typeface="B Zar" panose="00000400000000000000" pitchFamily="2" charset="-78"/>
              </a:rPr>
              <a:t>سطح</a:t>
            </a:r>
            <a:r>
              <a:rPr sz="20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2000" dirty="0" err="1">
                <a:solidFill>
                  <a:srgbClr val="FF0000"/>
                </a:solidFill>
                <a:cs typeface="B Zar" panose="00000400000000000000" pitchFamily="2" charset="-78"/>
              </a:rPr>
              <a:t>سنجش</a:t>
            </a:r>
            <a:r>
              <a:rPr sz="2000" dirty="0">
                <a:solidFill>
                  <a:srgbClr val="FF0000"/>
                </a:solidFill>
                <a:cs typeface="B Zar" panose="00000400000000000000" pitchFamily="2" charset="-78"/>
              </a:rPr>
              <a:t>، </a:t>
            </a:r>
            <a:r>
              <a:rPr sz="2000" dirty="0" err="1">
                <a:solidFill>
                  <a:srgbClr val="FF0000"/>
                </a:solidFill>
                <a:cs typeface="B Zar" panose="00000400000000000000" pitchFamily="2" charset="-78"/>
              </a:rPr>
              <a:t>طراحی</a:t>
            </a:r>
            <a:r>
              <a:rPr sz="20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2000" dirty="0" err="1">
                <a:solidFill>
                  <a:srgbClr val="FF0000"/>
                </a:solidFill>
                <a:cs typeface="B Zar" panose="00000400000000000000" pitchFamily="2" charset="-78"/>
              </a:rPr>
              <a:t>مطالعه</a:t>
            </a:r>
            <a:r>
              <a:rPr sz="2000" dirty="0">
                <a:solidFill>
                  <a:srgbClr val="FF0000"/>
                </a:solidFill>
                <a:cs typeface="B Zar" panose="00000400000000000000" pitchFamily="2" charset="-78"/>
              </a:rPr>
              <a:t>، </a:t>
            </a:r>
            <a:r>
              <a:rPr sz="2000" dirty="0" err="1">
                <a:solidFill>
                  <a:srgbClr val="FF0000"/>
                </a:solidFill>
                <a:cs typeface="B Zar" panose="00000400000000000000" pitchFamily="2" charset="-78"/>
              </a:rPr>
              <a:t>آزمون</a:t>
            </a:r>
            <a:r>
              <a:rPr sz="2000" dirty="0">
                <a:solidFill>
                  <a:srgbClr val="FF0000"/>
                </a:solidFill>
                <a:cs typeface="B Zar" panose="00000400000000000000" pitchFamily="2" charset="-78"/>
              </a:rPr>
              <a:t>، </a:t>
            </a:r>
            <a:r>
              <a:rPr sz="2000" dirty="0" err="1">
                <a:solidFill>
                  <a:srgbClr val="FF0000"/>
                </a:solidFill>
                <a:cs typeface="B Zar" panose="00000400000000000000" pitchFamily="2" charset="-78"/>
              </a:rPr>
              <a:t>اندازه</a:t>
            </a:r>
            <a:r>
              <a:rPr sz="20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2000" dirty="0" err="1">
                <a:solidFill>
                  <a:srgbClr val="FF0000"/>
                </a:solidFill>
                <a:cs typeface="B Zar" panose="00000400000000000000" pitchFamily="2" charset="-78"/>
              </a:rPr>
              <a:t>اثر</a:t>
            </a:r>
            <a:r>
              <a:rPr sz="2000" dirty="0">
                <a:solidFill>
                  <a:srgbClr val="FF0000"/>
                </a:solidFill>
                <a:cs typeface="B Zar" panose="00000400000000000000" pitchFamily="2" charset="-78"/>
              </a:rPr>
              <a:t> و </a:t>
            </a:r>
            <a:r>
              <a:rPr sz="2000" dirty="0" err="1">
                <a:solidFill>
                  <a:srgbClr val="FF0000"/>
                </a:solidFill>
                <a:cs typeface="B Zar" panose="00000400000000000000" pitchFamily="2" charset="-78"/>
              </a:rPr>
              <a:t>قالب</a:t>
            </a:r>
            <a:r>
              <a:rPr sz="20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2000" dirty="0" err="1">
                <a:solidFill>
                  <a:srgbClr val="FF0000"/>
                </a:solidFill>
                <a:cs typeface="B Zar" panose="00000400000000000000" pitchFamily="2" charset="-78"/>
              </a:rPr>
              <a:t>گزارش</a:t>
            </a:r>
            <a:r>
              <a:rPr sz="20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2000" dirty="0" err="1">
                <a:solidFill>
                  <a:srgbClr val="FF0000"/>
                </a:solidFill>
                <a:cs typeface="B Zar" panose="00000400000000000000" pitchFamily="2" charset="-78"/>
              </a:rPr>
              <a:t>مشخص</a:t>
            </a:r>
            <a:r>
              <a:rPr sz="20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2000" dirty="0" err="1">
                <a:solidFill>
                  <a:srgbClr val="FF0000"/>
                </a:solidFill>
                <a:cs typeface="B Zar" panose="00000400000000000000" pitchFamily="2" charset="-78"/>
              </a:rPr>
              <a:t>شود</a:t>
            </a:r>
            <a:r>
              <a:rPr sz="2000" dirty="0">
                <a:solidFill>
                  <a:srgbClr val="FF0000"/>
                </a:solidFill>
                <a:cs typeface="B Zar" panose="00000400000000000000" pitchFamily="2" charset="-78"/>
              </a:rPr>
              <a:t>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lelogram 1"/>
          <p:cNvSpPr/>
          <p:nvPr/>
        </p:nvSpPr>
        <p:spPr>
          <a:xfrm>
            <a:off x="-182880" y="0"/>
            <a:ext cx="1188720" cy="914400"/>
          </a:xfrm>
          <a:prstGeom prst="parallelogram">
            <a:avLst/>
          </a:prstGeom>
          <a:solidFill>
            <a:srgbClr val="0D3059"/>
          </a:solidFill>
          <a:ln>
            <a:solidFill>
              <a:srgbClr val="0D305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3" name="Parallelogram 2"/>
          <p:cNvSpPr/>
          <p:nvPr/>
        </p:nvSpPr>
        <p:spPr>
          <a:xfrm>
            <a:off x="502920" y="0"/>
            <a:ext cx="411480" cy="914400"/>
          </a:xfrm>
          <a:prstGeom prst="parallelogram">
            <a:avLst/>
          </a:prstGeom>
          <a:solidFill>
            <a:srgbClr val="178997"/>
          </a:solidFill>
          <a:ln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0744200" y="109728"/>
            <a:ext cx="1234440" cy="658368"/>
          </a:xfrm>
          <a:prstGeom prst="roundRect">
            <a:avLst/>
          </a:prstGeom>
          <a:solidFill>
            <a:srgbClr val="0D3059"/>
          </a:solidFill>
          <a:ln>
            <a:solidFill>
              <a:srgbClr val="0D305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1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ORDINAL</a:t>
            </a:r>
          </a:p>
          <a:p>
            <a:pPr algn="ctr" rtl="1">
              <a:defRPr sz="11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DATA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5840" y="87848"/>
            <a:ext cx="10058400" cy="427809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2300" b="1">
                <a:solidFill>
                  <a:srgbClr val="0D3059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مثال‌های کاربردی: زوجی، چندگروهی و همبستگی رتبه‌ای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566928"/>
            <a:ext cx="9966960" cy="256032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1200" b="0">
                <a:solidFill>
                  <a:srgbClr val="5C6673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Paired, multiple groups, and ordinal association examples</a:t>
            </a:r>
          </a:p>
        </p:txBody>
      </p:sp>
      <p:cxnSp>
        <p:nvCxnSpPr>
          <p:cNvPr id="7" name="Connector 6"/>
          <p:cNvCxnSpPr/>
          <p:nvPr/>
        </p:nvCxnSpPr>
        <p:spPr>
          <a:xfrm>
            <a:off x="0" y="960120"/>
            <a:ext cx="12191695" cy="0"/>
          </a:xfrm>
          <a:prstGeom prst="line">
            <a:avLst/>
          </a:prstGeom>
          <a:ln w="15240">
            <a:solidFill>
              <a:srgbClr val="0D305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502920" y="1188720"/>
            <a:ext cx="3429000" cy="411480"/>
          </a:xfrm>
          <a:prstGeom prst="roundRect">
            <a:avLst/>
          </a:prstGeom>
          <a:solidFill>
            <a:srgbClr val="6F46A4"/>
          </a:solidFill>
          <a:ln w="15240">
            <a:solidFill>
              <a:srgbClr val="6F46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7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زوجی / قبل و بعد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02920" y="1664208"/>
            <a:ext cx="3429000" cy="4251960"/>
          </a:xfrm>
          <a:prstGeom prst="roundRect">
            <a:avLst/>
          </a:prstGeom>
          <a:solidFill>
            <a:srgbClr val="F3EDFF"/>
          </a:solidFill>
          <a:ln w="15240">
            <a:solidFill>
              <a:srgbClr val="6F46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0">
                <a:solidFill>
                  <a:srgbClr val="181E26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251960" y="1188720"/>
            <a:ext cx="3429000" cy="411480"/>
          </a:xfrm>
          <a:prstGeom prst="roundRect">
            <a:avLst/>
          </a:prstGeom>
          <a:solidFill>
            <a:srgbClr val="D87326"/>
          </a:solidFill>
          <a:ln w="15240">
            <a:solidFill>
              <a:srgbClr val="D87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7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بیش از دو گروه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251960" y="1664208"/>
            <a:ext cx="3429000" cy="4251960"/>
          </a:xfrm>
          <a:prstGeom prst="roundRect">
            <a:avLst/>
          </a:prstGeom>
          <a:solidFill>
            <a:srgbClr val="FFF0E0"/>
          </a:solidFill>
          <a:ln w="15240">
            <a:solidFill>
              <a:srgbClr val="D87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0">
                <a:solidFill>
                  <a:srgbClr val="181E26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8001000" y="1188720"/>
            <a:ext cx="3429000" cy="411480"/>
          </a:xfrm>
          <a:prstGeom prst="roundRect">
            <a:avLst/>
          </a:prstGeom>
          <a:solidFill>
            <a:srgbClr val="178997"/>
          </a:solidFill>
          <a:ln w="15240"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7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ارتباط دو متغیر رتبه‌ای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01000" y="1664208"/>
            <a:ext cx="3429000" cy="4251960"/>
          </a:xfrm>
          <a:prstGeom prst="roundRect">
            <a:avLst/>
          </a:prstGeom>
          <a:solidFill>
            <a:srgbClr val="E2F7F7"/>
          </a:solidFill>
          <a:ln w="15240"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0">
                <a:solidFill>
                  <a:srgbClr val="181E26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731520" y="1783080"/>
            <a:ext cx="713232" cy="274320"/>
          </a:xfrm>
          <a:prstGeom prst="roundRect">
            <a:avLst/>
          </a:prstGeom>
          <a:solidFill>
            <a:srgbClr val="6F46A4"/>
          </a:solidFill>
          <a:ln w="15240">
            <a:solidFill>
              <a:srgbClr val="6F46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05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مثال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08760" y="1697192"/>
            <a:ext cx="2148840" cy="427809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115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رضایت دانشجویان از آموزش مجازی، قبل و بعد از یک کارگاه.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1520" y="2560320"/>
            <a:ext cx="713232" cy="274320"/>
          </a:xfrm>
          <a:prstGeom prst="roundRect">
            <a:avLst/>
          </a:prstGeom>
          <a:solidFill>
            <a:srgbClr val="6F46A4"/>
          </a:solidFill>
          <a:ln w="15240">
            <a:solidFill>
              <a:srgbClr val="6F46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05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طراحی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08760" y="2474432"/>
            <a:ext cx="2148840" cy="427809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115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همان افراد در دو زمان اندازه‌گیری شده‌اند؛ بنابراین داده‌ها زوجی‌اند.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731520" y="3337560"/>
            <a:ext cx="713232" cy="274320"/>
          </a:xfrm>
          <a:prstGeom prst="roundRect">
            <a:avLst/>
          </a:prstGeom>
          <a:solidFill>
            <a:srgbClr val="6F46A4"/>
          </a:solidFill>
          <a:ln w="15240">
            <a:solidFill>
              <a:srgbClr val="6F46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05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آزمون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08760" y="3251672"/>
            <a:ext cx="2148840" cy="427809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115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Wilcoxon Signed-Rank Test</a:t>
            </a:r>
          </a:p>
          <a:p>
            <a:pPr algn="ctr" rtl="1">
              <a:defRPr sz="115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در عدم تقارن شدید: Sign Test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731520" y="4114800"/>
            <a:ext cx="713232" cy="274320"/>
          </a:xfrm>
          <a:prstGeom prst="roundRect">
            <a:avLst/>
          </a:prstGeom>
          <a:solidFill>
            <a:srgbClr val="6F46A4"/>
          </a:solidFill>
          <a:ln w="15240">
            <a:solidFill>
              <a:srgbClr val="6F46A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05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گزارش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508760" y="3940426"/>
            <a:ext cx="2148840" cy="604781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115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Median_before = 3، Median_after = 4،</a:t>
            </a:r>
          </a:p>
          <a:p>
            <a:pPr algn="ctr" rtl="1">
              <a:defRPr sz="115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Z = …، p = …، r = Z/√N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4480560" y="1783080"/>
            <a:ext cx="713232" cy="274320"/>
          </a:xfrm>
          <a:prstGeom prst="roundRect">
            <a:avLst/>
          </a:prstGeom>
          <a:solidFill>
            <a:srgbClr val="D87326"/>
          </a:solidFill>
          <a:ln w="15240">
            <a:solidFill>
              <a:srgbClr val="D87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05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مثال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257800" y="1697192"/>
            <a:ext cx="2148840" cy="427809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115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مقایسه رضایت کارکنان در سه شعبه: تهران، اصفهان، شیراز.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4480560" y="2560320"/>
            <a:ext cx="713232" cy="274320"/>
          </a:xfrm>
          <a:prstGeom prst="roundRect">
            <a:avLst/>
          </a:prstGeom>
          <a:solidFill>
            <a:srgbClr val="D87326"/>
          </a:solidFill>
          <a:ln w="15240">
            <a:solidFill>
              <a:srgbClr val="D87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05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طراحی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257800" y="2562917"/>
            <a:ext cx="2148840" cy="250838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115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سه گروه مستقل؛ متغیر وابسته رتبه‌ای است.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4480560" y="3337560"/>
            <a:ext cx="713232" cy="274320"/>
          </a:xfrm>
          <a:prstGeom prst="roundRect">
            <a:avLst/>
          </a:prstGeom>
          <a:solidFill>
            <a:srgbClr val="D87326"/>
          </a:solidFill>
          <a:ln w="15240">
            <a:solidFill>
              <a:srgbClr val="D87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05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آزمون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257800" y="3251672"/>
            <a:ext cx="2148840" cy="427809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115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Kruskal–Wallis Test</a:t>
            </a:r>
          </a:p>
          <a:p>
            <a:pPr algn="ctr" rtl="1">
              <a:defRPr sz="115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پس از معناداری: Dunn-Bonferroni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4480560" y="4114800"/>
            <a:ext cx="713232" cy="274320"/>
          </a:xfrm>
          <a:prstGeom prst="roundRect">
            <a:avLst/>
          </a:prstGeom>
          <a:solidFill>
            <a:srgbClr val="D87326"/>
          </a:solidFill>
          <a:ln w="15240">
            <a:solidFill>
              <a:srgbClr val="D873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05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گزارش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257800" y="4028912"/>
            <a:ext cx="2148840" cy="427809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115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H(df=2)=…، p=…، ε²=…</a:t>
            </a:r>
          </a:p>
          <a:p>
            <a:pPr algn="ctr" rtl="1">
              <a:defRPr sz="115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Pairwise comparisons: …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229600" y="1783080"/>
            <a:ext cx="713232" cy="274320"/>
          </a:xfrm>
          <a:prstGeom prst="roundRect">
            <a:avLst/>
          </a:prstGeom>
          <a:solidFill>
            <a:srgbClr val="178997"/>
          </a:solidFill>
          <a:ln w="15240"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05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مثال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006840" y="1697192"/>
            <a:ext cx="2148840" cy="427809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115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رابطه بین رتبه رضایت شغلی و رتبه تعهد سازمانی.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8229600" y="2560320"/>
            <a:ext cx="713232" cy="274320"/>
          </a:xfrm>
          <a:prstGeom prst="roundRect">
            <a:avLst/>
          </a:prstGeom>
          <a:solidFill>
            <a:srgbClr val="178997"/>
          </a:solidFill>
          <a:ln w="15240"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05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طراحی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006840" y="2474432"/>
            <a:ext cx="2148840" cy="427809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115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دو متغیر رتبه‌ای برای هر فرد اندازه‌گیری شده‌اند.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8229600" y="3337560"/>
            <a:ext cx="713232" cy="274320"/>
          </a:xfrm>
          <a:prstGeom prst="roundRect">
            <a:avLst/>
          </a:prstGeom>
          <a:solidFill>
            <a:srgbClr val="178997"/>
          </a:solidFill>
          <a:ln w="15240"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05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آزمون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006840" y="3163186"/>
            <a:ext cx="2148840" cy="604781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115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Spearman’s rho</a:t>
            </a:r>
          </a:p>
          <a:p>
            <a:pPr algn="ctr" rtl="1">
              <a:defRPr sz="115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در نمونه کوچک/ties زیاد: Kendall’s tau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8229600" y="4114800"/>
            <a:ext cx="713232" cy="274320"/>
          </a:xfrm>
          <a:prstGeom prst="roundRect">
            <a:avLst/>
          </a:prstGeom>
          <a:solidFill>
            <a:srgbClr val="178997"/>
          </a:solidFill>
          <a:ln w="15240">
            <a:solidFill>
              <a:srgbClr val="17899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05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گزارش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006840" y="4028912"/>
            <a:ext cx="2148840" cy="427809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115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ρ = …، p = …، n = …</a:t>
            </a:r>
          </a:p>
          <a:p>
            <a:pPr algn="ctr" rtl="1">
              <a:defRPr sz="1150" b="0">
                <a:solidFill>
                  <a:srgbClr val="181E26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CI در صورت امکان گزارش شود.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914400" y="6080760"/>
            <a:ext cx="10378440" cy="411480"/>
          </a:xfrm>
          <a:prstGeom prst="roundRect">
            <a:avLst/>
          </a:prstGeom>
          <a:solidFill>
            <a:srgbClr val="0D3059"/>
          </a:solidFill>
          <a:ln w="15240">
            <a:solidFill>
              <a:srgbClr val="0D305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tIns="36576" rIns="73152" bIns="36576" rtlCol="0" anchor="ctr"/>
          <a:lstStyle/>
          <a:p>
            <a:pPr algn="ctr" rtl="1">
              <a:defRPr sz="15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برای مقایسه‌های پس‌آزمون در Kruskal–Wallis و Friedman، اصلاح خطای چندگانه مانند Bonferroni یا Holm ضروری است.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11480" y="6569940"/>
            <a:ext cx="11247120" cy="320088"/>
          </a:xfrm>
          <a:prstGeom prst="rect">
            <a:avLst/>
          </a:prstGeom>
          <a:noFill/>
        </p:spPr>
        <p:txBody>
          <a:bodyPr wrap="square" lIns="73152" tIns="36576" rIns="73152" bIns="36576" anchor="ctr">
            <a:spAutoFit/>
          </a:bodyPr>
          <a:lstStyle/>
          <a:p>
            <a:pPr algn="ctr" rtl="1">
              <a:defRPr sz="950" b="0">
                <a:solidFill>
                  <a:srgbClr val="5C6673"/>
                </a:solidFill>
                <a:latin typeface="Arial"/>
              </a:defRPr>
            </a:pPr>
            <a:r>
              <a:rPr sz="1600" dirty="0" err="1">
                <a:solidFill>
                  <a:srgbClr val="FF0000"/>
                </a:solidFill>
                <a:cs typeface="B Zar" panose="00000400000000000000" pitchFamily="2" charset="-78"/>
              </a:rPr>
              <a:t>در</a:t>
            </a:r>
            <a:r>
              <a:rPr sz="16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1600" dirty="0" err="1">
                <a:solidFill>
                  <a:srgbClr val="FF0000"/>
                </a:solidFill>
                <a:cs typeface="B Zar" panose="00000400000000000000" pitchFamily="2" charset="-78"/>
              </a:rPr>
              <a:t>نمونه‌های</a:t>
            </a:r>
            <a:r>
              <a:rPr sz="16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1600" dirty="0" err="1">
                <a:solidFill>
                  <a:srgbClr val="FF0000"/>
                </a:solidFill>
                <a:cs typeface="B Zar" panose="00000400000000000000" pitchFamily="2" charset="-78"/>
              </a:rPr>
              <a:t>کوچک</a:t>
            </a:r>
            <a:r>
              <a:rPr sz="1600" dirty="0">
                <a:solidFill>
                  <a:srgbClr val="FF0000"/>
                </a:solidFill>
                <a:cs typeface="B Zar" panose="00000400000000000000" pitchFamily="2" charset="-78"/>
              </a:rPr>
              <a:t>، </a:t>
            </a:r>
            <a:r>
              <a:rPr sz="1600" dirty="0" err="1">
                <a:solidFill>
                  <a:srgbClr val="FF0000"/>
                </a:solidFill>
                <a:cs typeface="B Zar" panose="00000400000000000000" pitchFamily="2" charset="-78"/>
              </a:rPr>
              <a:t>استفاده</a:t>
            </a:r>
            <a:r>
              <a:rPr sz="16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1600" dirty="0" err="1">
                <a:solidFill>
                  <a:srgbClr val="FF0000"/>
                </a:solidFill>
                <a:cs typeface="B Zar" panose="00000400000000000000" pitchFamily="2" charset="-78"/>
              </a:rPr>
              <a:t>از</a:t>
            </a:r>
            <a:r>
              <a:rPr sz="1600" dirty="0">
                <a:solidFill>
                  <a:srgbClr val="FF0000"/>
                </a:solidFill>
                <a:cs typeface="B Zar" panose="00000400000000000000" pitchFamily="2" charset="-78"/>
              </a:rPr>
              <a:t> exact p-value </a:t>
            </a:r>
            <a:r>
              <a:rPr sz="1600" dirty="0" err="1">
                <a:solidFill>
                  <a:srgbClr val="FF0000"/>
                </a:solidFill>
                <a:cs typeface="B Zar" panose="00000400000000000000" pitchFamily="2" charset="-78"/>
              </a:rPr>
              <a:t>یا</a:t>
            </a:r>
            <a:r>
              <a:rPr sz="1600" dirty="0">
                <a:solidFill>
                  <a:srgbClr val="FF0000"/>
                </a:solidFill>
                <a:cs typeface="B Zar" panose="00000400000000000000" pitchFamily="2" charset="-78"/>
              </a:rPr>
              <a:t> Monte Carlo p-value </a:t>
            </a:r>
            <a:r>
              <a:rPr sz="1600" dirty="0" err="1">
                <a:solidFill>
                  <a:srgbClr val="FF0000"/>
                </a:solidFill>
                <a:cs typeface="B Zar" panose="00000400000000000000" pitchFamily="2" charset="-78"/>
              </a:rPr>
              <a:t>می‌تواند</a:t>
            </a:r>
            <a:r>
              <a:rPr sz="16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1600" dirty="0" err="1">
                <a:solidFill>
                  <a:srgbClr val="FF0000"/>
                </a:solidFill>
                <a:cs typeface="B Zar" panose="00000400000000000000" pitchFamily="2" charset="-78"/>
              </a:rPr>
              <a:t>گزارش</a:t>
            </a:r>
            <a:r>
              <a:rPr sz="16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1600" dirty="0" err="1">
                <a:solidFill>
                  <a:srgbClr val="FF0000"/>
                </a:solidFill>
                <a:cs typeface="B Zar" panose="00000400000000000000" pitchFamily="2" charset="-78"/>
              </a:rPr>
              <a:t>را</a:t>
            </a:r>
            <a:r>
              <a:rPr sz="16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1600" dirty="0" err="1">
                <a:solidFill>
                  <a:srgbClr val="FF0000"/>
                </a:solidFill>
                <a:cs typeface="B Zar" panose="00000400000000000000" pitchFamily="2" charset="-78"/>
              </a:rPr>
              <a:t>دقیق‌تر</a:t>
            </a:r>
            <a:r>
              <a:rPr sz="1600" dirty="0">
                <a:solidFill>
                  <a:srgbClr val="FF0000"/>
                </a:solidFill>
                <a:cs typeface="B Zar" panose="00000400000000000000" pitchFamily="2" charset="-78"/>
              </a:rPr>
              <a:t> </a:t>
            </a:r>
            <a:r>
              <a:rPr sz="1600" dirty="0" err="1">
                <a:solidFill>
                  <a:srgbClr val="FF0000"/>
                </a:solidFill>
                <a:cs typeface="B Zar" panose="00000400000000000000" pitchFamily="2" charset="-78"/>
              </a:rPr>
              <a:t>کند</a:t>
            </a:r>
            <a:r>
              <a:rPr sz="1600" dirty="0">
                <a:solidFill>
                  <a:srgbClr val="FF0000"/>
                </a:solidFill>
                <a:cs typeface="B Zar" panose="00000400000000000000" pitchFamily="2" charset="-78"/>
              </a:rPr>
              <a:t>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1086</Words>
  <Application>Microsoft Office PowerPoint</Application>
  <PresentationFormat>Widescreen</PresentationFormat>
  <Paragraphs>189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Aptos</vt:lpstr>
      <vt:lpstr>Arial</vt:lpstr>
      <vt:lpstr>B Zar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CS</dc:creator>
  <cp:keywords/>
  <dc:description>generated using python-pptx</dc:description>
  <cp:lastModifiedBy>CS</cp:lastModifiedBy>
  <cp:revision>2</cp:revision>
  <dcterms:created xsi:type="dcterms:W3CDTF">2013-01-27T09:14:16Z</dcterms:created>
  <dcterms:modified xsi:type="dcterms:W3CDTF">2026-07-02T00:36:01Z</dcterms:modified>
  <cp:category/>
</cp:coreProperties>
</file>